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5.jpg" ContentType="image/png"/>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8"/>
  </p:notesMasterIdLst>
  <p:handoutMasterIdLst>
    <p:handoutMasterId r:id="rId89"/>
  </p:handoutMasterIdLst>
  <p:sldIdLst>
    <p:sldId id="256" r:id="rId2"/>
    <p:sldId id="257" r:id="rId3"/>
    <p:sldId id="258" r:id="rId4"/>
    <p:sldId id="297" r:id="rId5"/>
    <p:sldId id="261" r:id="rId6"/>
    <p:sldId id="306" r:id="rId7"/>
    <p:sldId id="298" r:id="rId8"/>
    <p:sldId id="262" r:id="rId9"/>
    <p:sldId id="263" r:id="rId10"/>
    <p:sldId id="299" r:id="rId11"/>
    <p:sldId id="264" r:id="rId12"/>
    <p:sldId id="265" r:id="rId13"/>
    <p:sldId id="300" r:id="rId14"/>
    <p:sldId id="266" r:id="rId15"/>
    <p:sldId id="259" r:id="rId16"/>
    <p:sldId id="269" r:id="rId17"/>
    <p:sldId id="270" r:id="rId18"/>
    <p:sldId id="301" r:id="rId19"/>
    <p:sldId id="271" r:id="rId20"/>
    <p:sldId id="272" r:id="rId21"/>
    <p:sldId id="273" r:id="rId22"/>
    <p:sldId id="275" r:id="rId23"/>
    <p:sldId id="274" r:id="rId24"/>
    <p:sldId id="302" r:id="rId25"/>
    <p:sldId id="303" r:id="rId26"/>
    <p:sldId id="304" r:id="rId27"/>
    <p:sldId id="280" r:id="rId28"/>
    <p:sldId id="276" r:id="rId29"/>
    <p:sldId id="279" r:id="rId30"/>
    <p:sldId id="278" r:id="rId31"/>
    <p:sldId id="281" r:id="rId32"/>
    <p:sldId id="282" r:id="rId33"/>
    <p:sldId id="283" r:id="rId34"/>
    <p:sldId id="284" r:id="rId35"/>
    <p:sldId id="285" r:id="rId36"/>
    <p:sldId id="286" r:id="rId37"/>
    <p:sldId id="288" r:id="rId38"/>
    <p:sldId id="289" r:id="rId39"/>
    <p:sldId id="291" r:id="rId40"/>
    <p:sldId id="292" r:id="rId41"/>
    <p:sldId id="295" r:id="rId42"/>
    <p:sldId id="305" r:id="rId43"/>
    <p:sldId id="360" r:id="rId44"/>
    <p:sldId id="310" r:id="rId45"/>
    <p:sldId id="311" r:id="rId46"/>
    <p:sldId id="312" r:id="rId47"/>
    <p:sldId id="313" r:id="rId48"/>
    <p:sldId id="314" r:id="rId49"/>
    <p:sldId id="315" r:id="rId50"/>
    <p:sldId id="317" r:id="rId51"/>
    <p:sldId id="318" r:id="rId52"/>
    <p:sldId id="319" r:id="rId53"/>
    <p:sldId id="320" r:id="rId54"/>
    <p:sldId id="321" r:id="rId55"/>
    <p:sldId id="322" r:id="rId56"/>
    <p:sldId id="323" r:id="rId57"/>
    <p:sldId id="324" r:id="rId58"/>
    <p:sldId id="325" r:id="rId59"/>
    <p:sldId id="326" r:id="rId60"/>
    <p:sldId id="329" r:id="rId61"/>
    <p:sldId id="330" r:id="rId62"/>
    <p:sldId id="331" r:id="rId63"/>
    <p:sldId id="332" r:id="rId64"/>
    <p:sldId id="334" r:id="rId65"/>
    <p:sldId id="335" r:id="rId66"/>
    <p:sldId id="336" r:id="rId67"/>
    <p:sldId id="337" r:id="rId68"/>
    <p:sldId id="338" r:id="rId69"/>
    <p:sldId id="339" r:id="rId70"/>
    <p:sldId id="341" r:id="rId71"/>
    <p:sldId id="342" r:id="rId72"/>
    <p:sldId id="343" r:id="rId73"/>
    <p:sldId id="344" r:id="rId74"/>
    <p:sldId id="346" r:id="rId75"/>
    <p:sldId id="348" r:id="rId76"/>
    <p:sldId id="349" r:id="rId77"/>
    <p:sldId id="350" r:id="rId78"/>
    <p:sldId id="351" r:id="rId79"/>
    <p:sldId id="352" r:id="rId80"/>
    <p:sldId id="353" r:id="rId81"/>
    <p:sldId id="354" r:id="rId82"/>
    <p:sldId id="355" r:id="rId83"/>
    <p:sldId id="356" r:id="rId84"/>
    <p:sldId id="357" r:id="rId85"/>
    <p:sldId id="358" r:id="rId86"/>
    <p:sldId id="359"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5">
          <p15:clr>
            <a:srgbClr val="A4A3A4"/>
          </p15:clr>
        </p15:guide>
        <p15:guide id="2" pos="42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EA9D9"/>
    <a:srgbClr val="9CDD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3730" autoAdjust="0"/>
  </p:normalViewPr>
  <p:slideViewPr>
    <p:cSldViewPr snapToGrid="0" snapToObjects="1" showGuides="1">
      <p:cViewPr varScale="1">
        <p:scale>
          <a:sx n="128" d="100"/>
          <a:sy n="128" d="100"/>
        </p:scale>
        <p:origin x="960" y="132"/>
      </p:cViewPr>
      <p:guideLst>
        <p:guide orient="horz" pos="2045"/>
        <p:guide pos="4212"/>
      </p:guideLst>
    </p:cSldViewPr>
  </p:slideViewPr>
  <p:notesTextViewPr>
    <p:cViewPr>
      <p:scale>
        <a:sx n="100" d="100"/>
        <a:sy n="100" d="100"/>
      </p:scale>
      <p:origin x="0" y="0"/>
    </p:cViewPr>
  </p:notesTextViewPr>
  <p:sorterViewPr>
    <p:cViewPr>
      <p:scale>
        <a:sx n="100" d="100"/>
        <a:sy n="100" d="100"/>
      </p:scale>
      <p:origin x="0" y="-41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TGA_1</c:v>
                </c:pt>
              </c:strCache>
            </c:strRef>
          </c:tx>
          <c:invertIfNegative val="0"/>
          <c:cat>
            <c:strRef>
              <c:f>Sheet1!$A$2:$A$5</c:f>
              <c:strCache>
                <c:ptCount val="4"/>
                <c:pt idx="0">
                  <c:v>Mean</c:v>
                </c:pt>
                <c:pt idx="1">
                  <c:v>SD</c:v>
                </c:pt>
                <c:pt idx="2">
                  <c:v>95% CI Upper</c:v>
                </c:pt>
                <c:pt idx="3">
                  <c:v>95% CI Lower</c:v>
                </c:pt>
              </c:strCache>
            </c:strRef>
          </c:cat>
          <c:val>
            <c:numRef>
              <c:f>Sheet1!$B$2:$B$5</c:f>
              <c:numCache>
                <c:formatCode>General</c:formatCode>
                <c:ptCount val="4"/>
                <c:pt idx="0">
                  <c:v>4.3</c:v>
                </c:pt>
                <c:pt idx="1">
                  <c:v>2.5</c:v>
                </c:pt>
                <c:pt idx="2">
                  <c:v>6.5</c:v>
                </c:pt>
                <c:pt idx="3">
                  <c:v>2</c:v>
                </c:pt>
              </c:numCache>
            </c:numRef>
          </c:val>
          <c:extLst>
            <c:ext xmlns:c16="http://schemas.microsoft.com/office/drawing/2014/chart" uri="{C3380CC4-5D6E-409C-BE32-E72D297353CC}">
              <c16:uniqueId val="{00000000-4B93-4E4C-906B-2FB8B6E154C7}"/>
            </c:ext>
          </c:extLst>
        </c:ser>
        <c:ser>
          <c:idx val="1"/>
          <c:order val="1"/>
          <c:tx>
            <c:strRef>
              <c:f>Sheet1!$C$1</c:f>
              <c:strCache>
                <c:ptCount val="1"/>
                <c:pt idx="0">
                  <c:v>Condition 2</c:v>
                </c:pt>
              </c:strCache>
            </c:strRef>
          </c:tx>
          <c:invertIfNegative val="0"/>
          <c:cat>
            <c:strRef>
              <c:f>Sheet1!$A$2:$A$5</c:f>
              <c:strCache>
                <c:ptCount val="4"/>
                <c:pt idx="0">
                  <c:v>Mean</c:v>
                </c:pt>
                <c:pt idx="1">
                  <c:v>SD</c:v>
                </c:pt>
                <c:pt idx="2">
                  <c:v>95% CI Upper</c:v>
                </c:pt>
                <c:pt idx="3">
                  <c:v>95% CI Lower</c:v>
                </c:pt>
              </c:strCache>
            </c:strRef>
          </c:cat>
          <c:val>
            <c:numRef>
              <c:f>Sheet1!$C$2:$C$5</c:f>
              <c:numCache>
                <c:formatCode>General</c:formatCode>
                <c:ptCount val="4"/>
                <c:pt idx="0">
                  <c:v>2.2999999999999998</c:v>
                </c:pt>
                <c:pt idx="1">
                  <c:v>1.4</c:v>
                </c:pt>
                <c:pt idx="2">
                  <c:v>3.2</c:v>
                </c:pt>
                <c:pt idx="3">
                  <c:v>3.1</c:v>
                </c:pt>
              </c:numCache>
            </c:numRef>
          </c:val>
          <c:extLst>
            <c:ext xmlns:c16="http://schemas.microsoft.com/office/drawing/2014/chart" uri="{C3380CC4-5D6E-409C-BE32-E72D297353CC}">
              <c16:uniqueId val="{00000001-4B93-4E4C-906B-2FB8B6E154C7}"/>
            </c:ext>
          </c:extLst>
        </c:ser>
        <c:dLbls>
          <c:showLegendKey val="0"/>
          <c:showVal val="0"/>
          <c:showCatName val="0"/>
          <c:showSerName val="0"/>
          <c:showPercent val="0"/>
          <c:showBubbleSize val="0"/>
        </c:dLbls>
        <c:gapWidth val="150"/>
        <c:axId val="-2140383464"/>
        <c:axId val="-2140374424"/>
      </c:barChart>
      <c:catAx>
        <c:axId val="-2140383464"/>
        <c:scaling>
          <c:orientation val="minMax"/>
        </c:scaling>
        <c:delete val="0"/>
        <c:axPos val="b"/>
        <c:title>
          <c:tx>
            <c:rich>
              <a:bodyPr/>
              <a:lstStyle/>
              <a:p>
                <a:pPr>
                  <a:defRPr/>
                </a:pPr>
                <a:r>
                  <a:rPr lang="en-US" dirty="0" smtClean="0"/>
                  <a:t>Measure</a:t>
                </a:r>
                <a:endParaRPr lang="en-US" dirty="0"/>
              </a:p>
            </c:rich>
          </c:tx>
          <c:layout/>
          <c:overlay val="0"/>
        </c:title>
        <c:numFmt formatCode="General" sourceLinked="0"/>
        <c:majorTickMark val="out"/>
        <c:minorTickMark val="none"/>
        <c:tickLblPos val="nextTo"/>
        <c:crossAx val="-2140374424"/>
        <c:crosses val="autoZero"/>
        <c:auto val="1"/>
        <c:lblAlgn val="ctr"/>
        <c:lblOffset val="100"/>
        <c:noMultiLvlLbl val="0"/>
      </c:catAx>
      <c:valAx>
        <c:axId val="-2140374424"/>
        <c:scaling>
          <c:orientation val="minMax"/>
        </c:scaling>
        <c:delete val="0"/>
        <c:axPos val="l"/>
        <c:majorGridlines/>
        <c:title>
          <c:tx>
            <c:rich>
              <a:bodyPr rot="-5400000" vert="horz"/>
              <a:lstStyle/>
              <a:p>
                <a:pPr>
                  <a:defRPr/>
                </a:pPr>
                <a:r>
                  <a:rPr lang="en-US" dirty="0" smtClean="0"/>
                  <a:t>Value</a:t>
                </a:r>
                <a:endParaRPr lang="en-US" dirty="0"/>
              </a:p>
            </c:rich>
          </c:tx>
          <c:layout/>
          <c:overlay val="0"/>
        </c:title>
        <c:numFmt formatCode="General" sourceLinked="1"/>
        <c:majorTickMark val="out"/>
        <c:minorTickMark val="none"/>
        <c:tickLblPos val="nextTo"/>
        <c:crossAx val="-21403834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12B8A2-F394-C348-8644-810E1541084C}" type="datetimeFigureOut">
              <a:rPr lang="en-US" smtClean="0"/>
              <a:t>3/11/2019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0645D3-02E0-C049-AB73-060B2170681C}" type="slidenum">
              <a:rPr lang="en-US" smtClean="0"/>
              <a:t>‹#›</a:t>
            </a:fld>
            <a:endParaRPr lang="en-US"/>
          </a:p>
        </p:txBody>
      </p:sp>
    </p:spTree>
    <p:extLst>
      <p:ext uri="{BB962C8B-B14F-4D97-AF65-F5344CB8AC3E}">
        <p14:creationId xmlns:p14="http://schemas.microsoft.com/office/powerpoint/2010/main" val="17296107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B1B5DF-EFB6-7748-8585-826A31B66A14}" type="datetimeFigureOut">
              <a:rPr lang="en-US" smtClean="0"/>
              <a:t>3/11/2019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65FEF4-7ABA-9C4F-81D0-1636C2151CE8}" type="slidenum">
              <a:rPr lang="en-US" smtClean="0"/>
              <a:t>‹#›</a:t>
            </a:fld>
            <a:endParaRPr lang="en-US"/>
          </a:p>
        </p:txBody>
      </p:sp>
    </p:spTree>
    <p:extLst>
      <p:ext uri="{BB962C8B-B14F-4D97-AF65-F5344CB8AC3E}">
        <p14:creationId xmlns:p14="http://schemas.microsoft.com/office/powerpoint/2010/main" val="14288401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5FEF4-7ABA-9C4F-81D0-1636C2151CE8}" type="slidenum">
              <a:rPr lang="en-US" smtClean="0"/>
              <a:t>1</a:t>
            </a:fld>
            <a:endParaRPr lang="en-US"/>
          </a:p>
        </p:txBody>
      </p:sp>
    </p:spTree>
    <p:extLst>
      <p:ext uri="{BB962C8B-B14F-4D97-AF65-F5344CB8AC3E}">
        <p14:creationId xmlns:p14="http://schemas.microsoft.com/office/powerpoint/2010/main" val="166745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F57059-B892-6E4D-B1F5-9B2EABE2C498}"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1655260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8DC696-AD40-0F49-AFDC-365A0340F154}"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1218798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5DE3CD-9E5C-C549-AE89-165FDDB18486}"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2702314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AE3FC7-72DB-F645-BE5A-BE64CF42FD5E}"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386307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0A1FC7-3A66-B44B-84A9-58CD5EF00FD9}" type="datetime1">
              <a:rPr lang="en-US"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3845388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667C35-1C8F-6E46-9FDD-06EB389B1CF5}"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236484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1690F19-05F1-F647-ABB3-545E9AD6C3A9}" type="datetime1">
              <a:rPr lang="en-US" smtClean="0"/>
              <a:t>3/11/2019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1562638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A4E565-DD01-754E-866F-261BDF575AD3}" type="datetime1">
              <a:rPr lang="en-US" smtClean="0"/>
              <a:t>3/11/2019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288194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8EB60-75FC-064D-99D4-D8797B848DB9}" type="datetime1">
              <a:rPr lang="en-US" smtClean="0"/>
              <a:t>3/11/2019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350763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74B3C8-8024-8947-84A4-4FA6583F2CB6}"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535287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7F867-AF66-214B-86E8-7146A3551E88}" type="datetime1">
              <a:rPr lang="en-US"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98B529-C0C1-5449-A5EB-446AB98927C4}" type="slidenum">
              <a:rPr lang="en-US" smtClean="0"/>
              <a:t>‹#›</a:t>
            </a:fld>
            <a:endParaRPr lang="en-US"/>
          </a:p>
        </p:txBody>
      </p:sp>
    </p:spTree>
    <p:extLst>
      <p:ext uri="{BB962C8B-B14F-4D97-AF65-F5344CB8AC3E}">
        <p14:creationId xmlns:p14="http://schemas.microsoft.com/office/powerpoint/2010/main" val="1410953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2EFF-AEC3-D74C-8DF6-0C6AD0575922}" type="datetime1">
              <a:rPr lang="en-US" smtClean="0"/>
              <a:t>3/11/2019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98B529-C0C1-5449-A5EB-446AB98927C4}" type="slidenum">
              <a:rPr lang="en-US" smtClean="0"/>
              <a:t>‹#›</a:t>
            </a:fld>
            <a:endParaRPr lang="en-US"/>
          </a:p>
        </p:txBody>
      </p:sp>
    </p:spTree>
    <p:extLst>
      <p:ext uri="{BB962C8B-B14F-4D97-AF65-F5344CB8AC3E}">
        <p14:creationId xmlns:p14="http://schemas.microsoft.com/office/powerpoint/2010/main" val="26256250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lenkiefer.com/2017/08/03/joyswar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nl.mathworks.com/matlabcentral/fileexchange/45134-violin-plot?s_tid=gn_loc_dro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climate-lab-book.ac.uk/2016/why-rainbow-colour-scales-can-be-mislead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commons.wikimedia.org/wiki/File:Piecharts.sv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t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6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6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dplyr.tidyverse.org/"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826319"/>
            <a:ext cx="8149771" cy="2449030"/>
          </a:xfrm>
        </p:spPr>
        <p:txBody>
          <a:bodyPr>
            <a:normAutofit/>
          </a:bodyPr>
          <a:lstStyle/>
          <a:p>
            <a:r>
              <a:rPr lang="en-US" dirty="0" smtClean="0"/>
              <a:t>Data Visualization: Session 1</a:t>
            </a:r>
            <a:br>
              <a:rPr lang="en-US" dirty="0" smtClean="0"/>
            </a:br>
            <a:endParaRPr lang="en-US" i="1" dirty="0"/>
          </a:p>
        </p:txBody>
      </p:sp>
      <p:sp>
        <p:nvSpPr>
          <p:cNvPr id="3" name="Subtitle 2"/>
          <p:cNvSpPr>
            <a:spLocks noGrp="1"/>
          </p:cNvSpPr>
          <p:nvPr>
            <p:ph type="subTitle" idx="1"/>
          </p:nvPr>
        </p:nvSpPr>
        <p:spPr>
          <a:xfrm>
            <a:off x="1001592" y="4633119"/>
            <a:ext cx="7456608" cy="1542336"/>
          </a:xfrm>
        </p:spPr>
        <p:txBody>
          <a:bodyPr>
            <a:normAutofit fontScale="92500" lnSpcReduction="10000"/>
          </a:bodyPr>
          <a:lstStyle/>
          <a:p>
            <a:r>
              <a:rPr lang="en-US" dirty="0" smtClean="0"/>
              <a:t>21 March 2018</a:t>
            </a:r>
            <a:endParaRPr lang="en-US" dirty="0"/>
          </a:p>
          <a:p>
            <a:r>
              <a:rPr lang="en-US" dirty="0" smtClean="0"/>
              <a:t>Laurel Brehm</a:t>
            </a:r>
          </a:p>
          <a:p>
            <a:r>
              <a:rPr lang="en-US" dirty="0" smtClean="0"/>
              <a:t>MPI / IMPRS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a:t>
            </a:fld>
            <a:endParaRPr lang="en-US"/>
          </a:p>
        </p:txBody>
      </p:sp>
    </p:spTree>
    <p:extLst>
      <p:ext uri="{BB962C8B-B14F-4D97-AF65-F5344CB8AC3E}">
        <p14:creationId xmlns:p14="http://schemas.microsoft.com/office/powerpoint/2010/main" val="3720417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53"/>
            <a:ext cx="8229600" cy="1143000"/>
          </a:xfrm>
        </p:spPr>
        <p:txBody>
          <a:bodyPr/>
          <a:lstStyle/>
          <a:p>
            <a:r>
              <a:rPr lang="en-US" dirty="0" smtClean="0"/>
              <a:t>The visual system: Cones &amp; Color</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10</a:t>
            </a:fld>
            <a:endParaRPr lang="en-US"/>
          </a:p>
        </p:txBody>
      </p:sp>
      <p:sp>
        <p:nvSpPr>
          <p:cNvPr id="10" name="TextBox 9"/>
          <p:cNvSpPr txBox="1"/>
          <p:nvPr/>
        </p:nvSpPr>
        <p:spPr>
          <a:xfrm>
            <a:off x="457200" y="4108999"/>
            <a:ext cx="8487228" cy="2123658"/>
          </a:xfrm>
          <a:prstGeom prst="rect">
            <a:avLst/>
          </a:prstGeom>
          <a:noFill/>
        </p:spPr>
        <p:txBody>
          <a:bodyPr wrap="square" rtlCol="0">
            <a:spAutoFit/>
          </a:bodyPr>
          <a:lstStyle/>
          <a:p>
            <a:r>
              <a:rPr lang="en-US" sz="2400" dirty="0" smtClean="0">
                <a:sym typeface="Wingdings"/>
              </a:rPr>
              <a:t>What matters for color perception is how combinations of wavelengths sum to activate receptors</a:t>
            </a:r>
          </a:p>
          <a:p>
            <a:r>
              <a:rPr lang="en-US" sz="2400" dirty="0" smtClean="0"/>
              <a:t>	-</a:t>
            </a:r>
            <a:r>
              <a:rPr lang="en-US" sz="2000" dirty="0" smtClean="0"/>
              <a:t>“Pure” colors are perceived the same as combinations of colored light</a:t>
            </a:r>
          </a:p>
          <a:p>
            <a:r>
              <a:rPr lang="en-US" sz="2000" dirty="0"/>
              <a:t>	</a:t>
            </a:r>
            <a:r>
              <a:rPr lang="en-US" sz="2000" dirty="0" smtClean="0"/>
              <a:t>-That’s how the color wheel wraps around: Magenta/purple </a:t>
            </a:r>
            <a:r>
              <a:rPr lang="en-US" sz="2000" dirty="0" smtClean="0">
                <a:sym typeface="Wingdings"/>
              </a:rPr>
              <a:t>only occur as a combination of wavelengths. </a:t>
            </a:r>
          </a:p>
          <a:p>
            <a:r>
              <a:rPr lang="en-US" sz="2000" dirty="0">
                <a:sym typeface="Wingdings"/>
              </a:rPr>
              <a:t>	</a:t>
            </a:r>
            <a:r>
              <a:rPr lang="en-US" sz="2000" dirty="0" smtClean="0">
                <a:sym typeface="Wingdings"/>
              </a:rPr>
              <a:t>(One could argue that purple is a figment of the imagination)</a:t>
            </a:r>
            <a:endParaRPr lang="en-US" sz="2000" dirty="0" smtClean="0"/>
          </a:p>
        </p:txBody>
      </p:sp>
      <p:pic>
        <p:nvPicPr>
          <p:cNvPr id="3" name="Picture 2"/>
          <p:cNvPicPr>
            <a:picLocks noChangeAspect="1"/>
          </p:cNvPicPr>
          <p:nvPr/>
        </p:nvPicPr>
        <p:blipFill>
          <a:blip r:embed="rId2"/>
          <a:stretch>
            <a:fillRect/>
          </a:stretch>
        </p:blipFill>
        <p:spPr>
          <a:xfrm>
            <a:off x="457200" y="778362"/>
            <a:ext cx="4662715" cy="3042672"/>
          </a:xfrm>
          <a:prstGeom prst="rect">
            <a:avLst/>
          </a:prstGeom>
        </p:spPr>
      </p:pic>
      <p:pic>
        <p:nvPicPr>
          <p:cNvPr id="5" name="Picture 4"/>
          <p:cNvPicPr>
            <a:picLocks noChangeAspect="1"/>
          </p:cNvPicPr>
          <p:nvPr/>
        </p:nvPicPr>
        <p:blipFill>
          <a:blip r:embed="rId3"/>
          <a:stretch>
            <a:fillRect/>
          </a:stretch>
        </p:blipFill>
        <p:spPr>
          <a:xfrm>
            <a:off x="5314075" y="814648"/>
            <a:ext cx="2904639" cy="2904639"/>
          </a:xfrm>
          <a:prstGeom prst="rect">
            <a:avLst/>
          </a:prstGeom>
        </p:spPr>
      </p:pic>
      <p:sp>
        <p:nvSpPr>
          <p:cNvPr id="7" name="TextBox 6"/>
          <p:cNvSpPr txBox="1"/>
          <p:nvPr/>
        </p:nvSpPr>
        <p:spPr>
          <a:xfrm>
            <a:off x="5689462" y="812222"/>
            <a:ext cx="2128345" cy="369332"/>
          </a:xfrm>
          <a:prstGeom prst="rect">
            <a:avLst/>
          </a:prstGeom>
          <a:noFill/>
        </p:spPr>
        <p:txBody>
          <a:bodyPr wrap="none" rtlCol="0">
            <a:spAutoFit/>
          </a:bodyPr>
          <a:lstStyle/>
          <a:p>
            <a:r>
              <a:rPr lang="en-US" dirty="0" smtClean="0"/>
              <a:t>Additive color wheel</a:t>
            </a:r>
            <a:endParaRPr lang="en-US" dirty="0"/>
          </a:p>
        </p:txBody>
      </p:sp>
    </p:spTree>
    <p:extLst>
      <p:ext uri="{BB962C8B-B14F-4D97-AF65-F5344CB8AC3E}">
        <p14:creationId xmlns:p14="http://schemas.microsoft.com/office/powerpoint/2010/main" val="4260343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53"/>
            <a:ext cx="8229600" cy="1143000"/>
          </a:xfrm>
        </p:spPr>
        <p:txBody>
          <a:bodyPr/>
          <a:lstStyle/>
          <a:p>
            <a:r>
              <a:rPr lang="en-US" dirty="0" smtClean="0"/>
              <a:t>The visual system: Cones &amp; Color</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11</a:t>
            </a:fld>
            <a:endParaRPr lang="en-US"/>
          </a:p>
        </p:txBody>
      </p:sp>
      <p:sp>
        <p:nvSpPr>
          <p:cNvPr id="10" name="TextBox 9"/>
          <p:cNvSpPr txBox="1"/>
          <p:nvPr/>
        </p:nvSpPr>
        <p:spPr>
          <a:xfrm>
            <a:off x="370115" y="4804833"/>
            <a:ext cx="8487228" cy="1569660"/>
          </a:xfrm>
          <a:prstGeom prst="rect">
            <a:avLst/>
          </a:prstGeom>
          <a:noFill/>
        </p:spPr>
        <p:txBody>
          <a:bodyPr wrap="square" rtlCol="0">
            <a:spAutoFit/>
          </a:bodyPr>
          <a:lstStyle/>
          <a:p>
            <a:r>
              <a:rPr lang="en-US" sz="2400" dirty="0" smtClean="0"/>
              <a:t>The fact that we have 3 cones (= a discrete receptor carving up a continuous space) means some colors are perceived better than others!</a:t>
            </a:r>
          </a:p>
          <a:p>
            <a:r>
              <a:rPr lang="en-US" sz="2400" dirty="0"/>
              <a:t>	-</a:t>
            </a:r>
            <a:r>
              <a:rPr lang="en-US" sz="2000" dirty="0" smtClean="0"/>
              <a:t>Good at blue &amp; green &amp; yellow; terrible at violet</a:t>
            </a:r>
          </a:p>
        </p:txBody>
      </p:sp>
      <p:pic>
        <p:nvPicPr>
          <p:cNvPr id="9" name="Picture 8"/>
          <p:cNvPicPr>
            <a:picLocks noChangeAspect="1"/>
          </p:cNvPicPr>
          <p:nvPr/>
        </p:nvPicPr>
        <p:blipFill>
          <a:blip r:embed="rId2"/>
          <a:stretch>
            <a:fillRect/>
          </a:stretch>
        </p:blipFill>
        <p:spPr>
          <a:xfrm>
            <a:off x="185058" y="941647"/>
            <a:ext cx="3770086" cy="2460184"/>
          </a:xfrm>
          <a:prstGeom prst="rect">
            <a:avLst/>
          </a:prstGeom>
        </p:spPr>
      </p:pic>
      <p:pic>
        <p:nvPicPr>
          <p:cNvPr id="6" name="Picture 5" descr="spectral-respon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133" y="1380283"/>
            <a:ext cx="5235924" cy="3254763"/>
          </a:xfrm>
          <a:prstGeom prst="rect">
            <a:avLst/>
          </a:prstGeom>
        </p:spPr>
      </p:pic>
      <p:sp>
        <p:nvSpPr>
          <p:cNvPr id="8" name="Rectangle 7"/>
          <p:cNvSpPr/>
          <p:nvPr/>
        </p:nvSpPr>
        <p:spPr>
          <a:xfrm>
            <a:off x="4080537" y="978994"/>
            <a:ext cx="4913969" cy="461665"/>
          </a:xfrm>
          <a:prstGeom prst="rect">
            <a:avLst/>
          </a:prstGeom>
        </p:spPr>
        <p:txBody>
          <a:bodyPr wrap="square">
            <a:spAutoFit/>
          </a:bodyPr>
          <a:lstStyle/>
          <a:p>
            <a:r>
              <a:rPr lang="en-US" sz="1200" dirty="0" smtClean="0"/>
              <a:t>http://</a:t>
            </a:r>
            <a:r>
              <a:rPr lang="en-US" sz="1200" dirty="0" err="1" smtClean="0"/>
              <a:t>www.npl.co.uk</a:t>
            </a:r>
            <a:r>
              <a:rPr lang="en-US" sz="1200" dirty="0" smtClean="0"/>
              <a:t>/publications/good-practice-online-modules/optical-radiation-safety/the-human-eye-and-light/the-eyes-response-to-</a:t>
            </a:r>
            <a:r>
              <a:rPr lang="en-US" sz="1200" dirty="0" err="1" smtClean="0"/>
              <a:t>colour</a:t>
            </a:r>
            <a:r>
              <a:rPr lang="en-US" sz="1200" dirty="0" smtClean="0"/>
              <a:t>/</a:t>
            </a:r>
            <a:endParaRPr lang="en-US" sz="1200" dirty="0"/>
          </a:p>
        </p:txBody>
      </p:sp>
    </p:spTree>
    <p:extLst>
      <p:ext uri="{BB962C8B-B14F-4D97-AF65-F5344CB8AC3E}">
        <p14:creationId xmlns:p14="http://schemas.microsoft.com/office/powerpoint/2010/main" val="2123886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53"/>
            <a:ext cx="8229600" cy="1143000"/>
          </a:xfrm>
        </p:spPr>
        <p:txBody>
          <a:bodyPr/>
          <a:lstStyle/>
          <a:p>
            <a:r>
              <a:rPr lang="en-US" dirty="0" smtClean="0"/>
              <a:t>The visual system: Cones &amp; Color</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12</a:t>
            </a:fld>
            <a:endParaRPr lang="en-US"/>
          </a:p>
        </p:txBody>
      </p:sp>
      <p:sp>
        <p:nvSpPr>
          <p:cNvPr id="10" name="TextBox 9"/>
          <p:cNvSpPr txBox="1"/>
          <p:nvPr/>
        </p:nvSpPr>
        <p:spPr>
          <a:xfrm>
            <a:off x="198713" y="5030607"/>
            <a:ext cx="8857343" cy="1754327"/>
          </a:xfrm>
          <a:prstGeom prst="rect">
            <a:avLst/>
          </a:prstGeom>
          <a:noFill/>
        </p:spPr>
        <p:txBody>
          <a:bodyPr wrap="square" rtlCol="0">
            <a:spAutoFit/>
          </a:bodyPr>
          <a:lstStyle/>
          <a:p>
            <a:r>
              <a:rPr lang="en-US" sz="2400" dirty="0" smtClean="0"/>
              <a:t>Colorblindness is very common (1 in 12 people, more often men)</a:t>
            </a:r>
          </a:p>
          <a:p>
            <a:r>
              <a:rPr lang="en-US" sz="2400" dirty="0" smtClean="0"/>
              <a:t> &amp; occurs due to mutations in various cones</a:t>
            </a:r>
          </a:p>
          <a:p>
            <a:r>
              <a:rPr lang="en-US" sz="2000" dirty="0"/>
              <a:t>	</a:t>
            </a:r>
            <a:r>
              <a:rPr lang="en-US" sz="2000" dirty="0" smtClean="0"/>
              <a:t>-Red-green colorblindness often occurs when cones mutated to be similar (</a:t>
            </a:r>
            <a:r>
              <a:rPr lang="en-US" sz="2000" dirty="0" err="1" smtClean="0"/>
              <a:t>protanomaly</a:t>
            </a:r>
            <a:r>
              <a:rPr lang="en-US" sz="2000" dirty="0" smtClean="0"/>
              <a:t>, </a:t>
            </a:r>
            <a:r>
              <a:rPr lang="en-US" sz="2000" dirty="0" err="1" smtClean="0"/>
              <a:t>deuteranomaly</a:t>
            </a:r>
            <a:r>
              <a:rPr lang="en-US" sz="2000" dirty="0" smtClean="0"/>
              <a:t>)</a:t>
            </a:r>
          </a:p>
          <a:p>
            <a:r>
              <a:rPr lang="en-US" sz="2000" dirty="0"/>
              <a:t>	</a:t>
            </a:r>
            <a:endParaRPr lang="en-US" sz="2400" dirty="0" smtClean="0"/>
          </a:p>
        </p:txBody>
      </p:sp>
      <p:pic>
        <p:nvPicPr>
          <p:cNvPr id="3" name="Picture 2"/>
          <p:cNvPicPr>
            <a:picLocks noChangeAspect="1"/>
          </p:cNvPicPr>
          <p:nvPr/>
        </p:nvPicPr>
        <p:blipFill>
          <a:blip r:embed="rId2"/>
          <a:stretch>
            <a:fillRect/>
          </a:stretch>
        </p:blipFill>
        <p:spPr>
          <a:xfrm>
            <a:off x="185058" y="941647"/>
            <a:ext cx="3770086" cy="2460184"/>
          </a:xfrm>
          <a:prstGeom prst="rect">
            <a:avLst/>
          </a:prstGeom>
        </p:spPr>
      </p:pic>
      <p:pic>
        <p:nvPicPr>
          <p:cNvPr id="9" name="Picture 8"/>
          <p:cNvPicPr>
            <a:picLocks noChangeAspect="1"/>
          </p:cNvPicPr>
          <p:nvPr/>
        </p:nvPicPr>
        <p:blipFill>
          <a:blip r:embed="rId3"/>
          <a:stretch>
            <a:fillRect/>
          </a:stretch>
        </p:blipFill>
        <p:spPr>
          <a:xfrm>
            <a:off x="1870898" y="1583928"/>
            <a:ext cx="7109340" cy="3429211"/>
          </a:xfrm>
          <a:prstGeom prst="rect">
            <a:avLst/>
          </a:prstGeom>
        </p:spPr>
      </p:pic>
      <p:sp>
        <p:nvSpPr>
          <p:cNvPr id="11" name="Rectangle 10"/>
          <p:cNvSpPr/>
          <p:nvPr/>
        </p:nvSpPr>
        <p:spPr>
          <a:xfrm>
            <a:off x="3749320" y="1376668"/>
            <a:ext cx="5394680" cy="276999"/>
          </a:xfrm>
          <a:prstGeom prst="rect">
            <a:avLst/>
          </a:prstGeom>
        </p:spPr>
        <p:txBody>
          <a:bodyPr wrap="square">
            <a:spAutoFit/>
          </a:bodyPr>
          <a:lstStyle/>
          <a:p>
            <a:r>
              <a:rPr lang="en-US" sz="1200" dirty="0" smtClean="0"/>
              <a:t>https://</a:t>
            </a:r>
            <a:r>
              <a:rPr lang="en-US" sz="1200" dirty="0" err="1" smtClean="0"/>
              <a:t>upload.wikimedia.org</a:t>
            </a:r>
            <a:r>
              <a:rPr lang="en-US" sz="1200" dirty="0" smtClean="0"/>
              <a:t>/</a:t>
            </a:r>
            <a:r>
              <a:rPr lang="en-US" sz="1200" dirty="0" err="1" smtClean="0"/>
              <a:t>wikipedia</a:t>
            </a:r>
            <a:r>
              <a:rPr lang="en-US" sz="1200" dirty="0" smtClean="0"/>
              <a:t>/commons/a/</a:t>
            </a:r>
            <a:r>
              <a:rPr lang="en-US" sz="1200" dirty="0" err="1" smtClean="0"/>
              <a:t>af</a:t>
            </a:r>
            <a:r>
              <a:rPr lang="en-US" sz="1200" dirty="0" smtClean="0"/>
              <a:t>/</a:t>
            </a:r>
            <a:r>
              <a:rPr lang="en-US" sz="1200" dirty="0" err="1" smtClean="0"/>
              <a:t>Color_blindness.png</a:t>
            </a:r>
            <a:endParaRPr lang="en-US" sz="1200" dirty="0"/>
          </a:p>
        </p:txBody>
      </p:sp>
    </p:spTree>
    <p:extLst>
      <p:ext uri="{BB962C8B-B14F-4D97-AF65-F5344CB8AC3E}">
        <p14:creationId xmlns:p14="http://schemas.microsoft.com/office/powerpoint/2010/main" val="4201065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53"/>
            <a:ext cx="8229600" cy="1143000"/>
          </a:xfrm>
        </p:spPr>
        <p:txBody>
          <a:bodyPr/>
          <a:lstStyle/>
          <a:p>
            <a:r>
              <a:rPr lang="en-US" dirty="0" smtClean="0"/>
              <a:t>The visual system: Cones &amp; Color</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13</a:t>
            </a:fld>
            <a:endParaRPr lang="en-US"/>
          </a:p>
        </p:txBody>
      </p:sp>
      <p:sp>
        <p:nvSpPr>
          <p:cNvPr id="10" name="TextBox 9"/>
          <p:cNvSpPr txBox="1"/>
          <p:nvPr/>
        </p:nvSpPr>
        <p:spPr>
          <a:xfrm>
            <a:off x="122895" y="5028488"/>
            <a:ext cx="8857343" cy="1815882"/>
          </a:xfrm>
          <a:prstGeom prst="rect">
            <a:avLst/>
          </a:prstGeom>
          <a:noFill/>
        </p:spPr>
        <p:txBody>
          <a:bodyPr wrap="square" rtlCol="0">
            <a:spAutoFit/>
          </a:bodyPr>
          <a:lstStyle/>
          <a:p>
            <a:r>
              <a:rPr lang="en-US" sz="2400" dirty="0" smtClean="0"/>
              <a:t>Colorblindness is very common (1 in 12 people, more often men) </a:t>
            </a:r>
          </a:p>
          <a:p>
            <a:r>
              <a:rPr lang="en-US" sz="2400" dirty="0"/>
              <a:t> </a:t>
            </a:r>
            <a:r>
              <a:rPr lang="en-US" sz="2400" dirty="0" smtClean="0"/>
              <a:t>&amp; occurs due to mutations in various cones</a:t>
            </a:r>
          </a:p>
          <a:p>
            <a:r>
              <a:rPr lang="en-US" sz="2000" dirty="0"/>
              <a:t>	</a:t>
            </a:r>
            <a:r>
              <a:rPr lang="en-US" sz="2000" dirty="0" smtClean="0"/>
              <a:t>-Colorblindness also occurs due to cone being non-functional (red-green colorblindness: </a:t>
            </a:r>
            <a:r>
              <a:rPr lang="en-US" sz="2000" dirty="0" err="1" smtClean="0"/>
              <a:t>protanopia</a:t>
            </a:r>
            <a:r>
              <a:rPr lang="en-US" sz="2000" dirty="0"/>
              <a:t>,</a:t>
            </a:r>
            <a:r>
              <a:rPr lang="en-US" sz="2000" dirty="0" smtClean="0"/>
              <a:t> </a:t>
            </a:r>
            <a:r>
              <a:rPr lang="en-US" sz="2000" dirty="0" err="1" smtClean="0"/>
              <a:t>deuteranopia</a:t>
            </a:r>
            <a:r>
              <a:rPr lang="en-US" sz="2000" dirty="0" smtClean="0"/>
              <a:t>; blue-yellow colorblindness: </a:t>
            </a:r>
            <a:r>
              <a:rPr lang="en-US" sz="2000" dirty="0" err="1" smtClean="0"/>
              <a:t>tritanopia</a:t>
            </a:r>
            <a:r>
              <a:rPr lang="en-US" sz="2000" dirty="0" smtClean="0"/>
              <a:t>)</a:t>
            </a:r>
          </a:p>
          <a:p>
            <a:endParaRPr lang="en-US" sz="2400" dirty="0" smtClean="0"/>
          </a:p>
        </p:txBody>
      </p:sp>
      <p:pic>
        <p:nvPicPr>
          <p:cNvPr id="3" name="Picture 2"/>
          <p:cNvPicPr>
            <a:picLocks noChangeAspect="1"/>
          </p:cNvPicPr>
          <p:nvPr/>
        </p:nvPicPr>
        <p:blipFill>
          <a:blip r:embed="rId2"/>
          <a:stretch>
            <a:fillRect/>
          </a:stretch>
        </p:blipFill>
        <p:spPr>
          <a:xfrm>
            <a:off x="185058" y="941647"/>
            <a:ext cx="3770086" cy="2460184"/>
          </a:xfrm>
          <a:prstGeom prst="rect">
            <a:avLst/>
          </a:prstGeom>
        </p:spPr>
      </p:pic>
      <p:pic>
        <p:nvPicPr>
          <p:cNvPr id="7" name="Picture 6"/>
          <p:cNvPicPr>
            <a:picLocks noChangeAspect="1"/>
          </p:cNvPicPr>
          <p:nvPr/>
        </p:nvPicPr>
        <p:blipFill>
          <a:blip r:embed="rId3"/>
          <a:stretch>
            <a:fillRect/>
          </a:stretch>
        </p:blipFill>
        <p:spPr>
          <a:xfrm>
            <a:off x="1870898" y="1583928"/>
            <a:ext cx="7109340" cy="3429211"/>
          </a:xfrm>
          <a:prstGeom prst="rect">
            <a:avLst/>
          </a:prstGeom>
        </p:spPr>
      </p:pic>
      <p:sp>
        <p:nvSpPr>
          <p:cNvPr id="8" name="Rectangle 7"/>
          <p:cNvSpPr/>
          <p:nvPr/>
        </p:nvSpPr>
        <p:spPr>
          <a:xfrm>
            <a:off x="3749320" y="1376668"/>
            <a:ext cx="5394680" cy="276999"/>
          </a:xfrm>
          <a:prstGeom prst="rect">
            <a:avLst/>
          </a:prstGeom>
        </p:spPr>
        <p:txBody>
          <a:bodyPr wrap="square">
            <a:spAutoFit/>
          </a:bodyPr>
          <a:lstStyle/>
          <a:p>
            <a:r>
              <a:rPr lang="en-US" sz="1200" dirty="0" smtClean="0"/>
              <a:t>https://</a:t>
            </a:r>
            <a:r>
              <a:rPr lang="en-US" sz="1200" dirty="0" err="1" smtClean="0"/>
              <a:t>upload.wikimedia.org</a:t>
            </a:r>
            <a:r>
              <a:rPr lang="en-US" sz="1200" dirty="0" smtClean="0"/>
              <a:t>/</a:t>
            </a:r>
            <a:r>
              <a:rPr lang="en-US" sz="1200" dirty="0" err="1" smtClean="0"/>
              <a:t>wikipedia</a:t>
            </a:r>
            <a:r>
              <a:rPr lang="en-US" sz="1200" dirty="0" smtClean="0"/>
              <a:t>/commons/a/</a:t>
            </a:r>
            <a:r>
              <a:rPr lang="en-US" sz="1200" dirty="0" err="1" smtClean="0"/>
              <a:t>af</a:t>
            </a:r>
            <a:r>
              <a:rPr lang="en-US" sz="1200" dirty="0" smtClean="0"/>
              <a:t>/</a:t>
            </a:r>
            <a:r>
              <a:rPr lang="en-US" sz="1200" dirty="0" err="1" smtClean="0"/>
              <a:t>Color_blindness.png</a:t>
            </a:r>
            <a:endParaRPr lang="en-US" sz="1200" dirty="0"/>
          </a:p>
        </p:txBody>
      </p:sp>
    </p:spTree>
    <p:extLst>
      <p:ext uri="{BB962C8B-B14F-4D97-AF65-F5344CB8AC3E}">
        <p14:creationId xmlns:p14="http://schemas.microsoft.com/office/powerpoint/2010/main" val="3463467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53"/>
            <a:ext cx="8229600" cy="1143000"/>
          </a:xfrm>
        </p:spPr>
        <p:txBody>
          <a:bodyPr/>
          <a:lstStyle/>
          <a:p>
            <a:r>
              <a:rPr lang="en-US" dirty="0" smtClean="0"/>
              <a:t>The visual system: Cones &amp; Color</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14</a:t>
            </a:fld>
            <a:endParaRPr lang="en-US"/>
          </a:p>
        </p:txBody>
      </p:sp>
      <p:sp>
        <p:nvSpPr>
          <p:cNvPr id="10" name="TextBox 9"/>
          <p:cNvSpPr txBox="1"/>
          <p:nvPr/>
        </p:nvSpPr>
        <p:spPr>
          <a:xfrm>
            <a:off x="181430" y="4803408"/>
            <a:ext cx="8672284" cy="1815882"/>
          </a:xfrm>
          <a:prstGeom prst="rect">
            <a:avLst/>
          </a:prstGeom>
          <a:noFill/>
        </p:spPr>
        <p:txBody>
          <a:bodyPr wrap="square" rtlCol="0">
            <a:spAutoFit/>
          </a:bodyPr>
          <a:lstStyle/>
          <a:p>
            <a:r>
              <a:rPr lang="en-US" sz="2800" dirty="0" smtClean="0">
                <a:sym typeface="Wingdings"/>
              </a:rPr>
              <a:t></a:t>
            </a:r>
            <a:r>
              <a:rPr lang="en-US" sz="2800" dirty="0" smtClean="0"/>
              <a:t>Color is not effortless. </a:t>
            </a:r>
          </a:p>
          <a:p>
            <a:r>
              <a:rPr lang="en-US" sz="2800" dirty="0" smtClean="0"/>
              <a:t>Some contrasts are easier to make than others.</a:t>
            </a:r>
          </a:p>
          <a:p>
            <a:r>
              <a:rPr lang="en-US" sz="2800" dirty="0" smtClean="0"/>
              <a:t>Spectral differences != perceptual differences</a:t>
            </a:r>
          </a:p>
          <a:p>
            <a:r>
              <a:rPr lang="mr-IN" sz="2800" dirty="0" smtClean="0"/>
              <a:t>…</a:t>
            </a:r>
            <a:r>
              <a:rPr lang="en-US" sz="2800" dirty="0" smtClean="0"/>
              <a:t> in ANYONE, nonetheless people with colorblindness</a:t>
            </a:r>
            <a:endParaRPr lang="en-US" sz="2400" dirty="0"/>
          </a:p>
        </p:txBody>
      </p:sp>
      <p:pic>
        <p:nvPicPr>
          <p:cNvPr id="3" name="Picture 2"/>
          <p:cNvPicPr>
            <a:picLocks noChangeAspect="1"/>
          </p:cNvPicPr>
          <p:nvPr/>
        </p:nvPicPr>
        <p:blipFill>
          <a:blip r:embed="rId2"/>
          <a:stretch>
            <a:fillRect/>
          </a:stretch>
        </p:blipFill>
        <p:spPr>
          <a:xfrm>
            <a:off x="1632857" y="869075"/>
            <a:ext cx="5487037" cy="3580587"/>
          </a:xfrm>
          <a:prstGeom prst="rect">
            <a:avLst/>
          </a:prstGeom>
        </p:spPr>
      </p:pic>
    </p:spTree>
    <p:extLst>
      <p:ext uri="{BB962C8B-B14F-4D97-AF65-F5344CB8AC3E}">
        <p14:creationId xmlns:p14="http://schemas.microsoft.com/office/powerpoint/2010/main" val="37403932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29" y="0"/>
            <a:ext cx="8962571" cy="1143000"/>
          </a:xfrm>
        </p:spPr>
        <p:txBody>
          <a:bodyPr>
            <a:normAutofit/>
          </a:bodyPr>
          <a:lstStyle/>
          <a:p>
            <a:r>
              <a:rPr lang="en-US" dirty="0" smtClean="0"/>
              <a:t>The visual system: Eye to brain</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15</a:t>
            </a:fld>
            <a:endParaRPr lang="en-US"/>
          </a:p>
        </p:txBody>
      </p:sp>
      <p:pic>
        <p:nvPicPr>
          <p:cNvPr id="8" name="Picture 7"/>
          <p:cNvPicPr>
            <a:picLocks noChangeAspect="1"/>
          </p:cNvPicPr>
          <p:nvPr/>
        </p:nvPicPr>
        <p:blipFill>
          <a:blip r:embed="rId2"/>
          <a:stretch>
            <a:fillRect/>
          </a:stretch>
        </p:blipFill>
        <p:spPr>
          <a:xfrm>
            <a:off x="0" y="1252084"/>
            <a:ext cx="5247043" cy="5104266"/>
          </a:xfrm>
          <a:prstGeom prst="rect">
            <a:avLst/>
          </a:prstGeom>
        </p:spPr>
      </p:pic>
      <p:sp>
        <p:nvSpPr>
          <p:cNvPr id="3" name="TextBox 2"/>
          <p:cNvSpPr txBox="1"/>
          <p:nvPr/>
        </p:nvSpPr>
        <p:spPr>
          <a:xfrm>
            <a:off x="5247044" y="1252084"/>
            <a:ext cx="3787420" cy="5139868"/>
          </a:xfrm>
          <a:prstGeom prst="rect">
            <a:avLst/>
          </a:prstGeom>
          <a:noFill/>
        </p:spPr>
        <p:txBody>
          <a:bodyPr wrap="square" rtlCol="0">
            <a:spAutoFit/>
          </a:bodyPr>
          <a:lstStyle/>
          <a:p>
            <a:r>
              <a:rPr lang="en-US" sz="2000" dirty="0" smtClean="0"/>
              <a:t>-Left and right visual fields processed with separate fiber bundles</a:t>
            </a:r>
          </a:p>
          <a:p>
            <a:r>
              <a:rPr lang="en-US" sz="2000" dirty="0" smtClean="0"/>
              <a:t>-These cross at </a:t>
            </a:r>
            <a:r>
              <a:rPr lang="en-US" sz="2000" i="1" dirty="0" smtClean="0"/>
              <a:t>optic chiasm </a:t>
            </a:r>
            <a:r>
              <a:rPr lang="en-US" sz="2000" dirty="0" smtClean="0"/>
              <a:t>&amp; go through brainstem to occipital lobe</a:t>
            </a:r>
          </a:p>
          <a:p>
            <a:endParaRPr lang="en-US" sz="2000" dirty="0"/>
          </a:p>
          <a:p>
            <a:pPr marL="342900" indent="-342900">
              <a:buFont typeface="Wingdings" charset="0"/>
              <a:buChar char="à"/>
            </a:pPr>
            <a:r>
              <a:rPr lang="en-US" sz="2000" dirty="0" smtClean="0">
                <a:sym typeface="Wingdings"/>
              </a:rPr>
              <a:t>Visual fields are mirrored in the brain (like motor control!)</a:t>
            </a:r>
          </a:p>
          <a:p>
            <a:pPr marL="342900" indent="-342900">
              <a:buFont typeface="Wingdings" charset="0"/>
              <a:buChar char="à"/>
            </a:pPr>
            <a:endParaRPr lang="en-US" sz="2400" dirty="0" smtClean="0"/>
          </a:p>
          <a:p>
            <a:r>
              <a:rPr lang="en-US" sz="2000" dirty="0" smtClean="0"/>
              <a:t>-Older brainstem visual pathway:</a:t>
            </a:r>
          </a:p>
          <a:p>
            <a:r>
              <a:rPr lang="en-US" sz="2000" dirty="0" err="1" smtClean="0"/>
              <a:t>Pulvinar</a:t>
            </a:r>
            <a:r>
              <a:rPr lang="en-US" sz="2000" dirty="0" smtClean="0"/>
              <a:t> / LGN / Superior </a:t>
            </a:r>
            <a:r>
              <a:rPr lang="en-US" sz="2000" dirty="0" err="1" smtClean="0"/>
              <a:t>colliculus</a:t>
            </a:r>
            <a:r>
              <a:rPr lang="en-US" sz="2000" dirty="0" smtClean="0"/>
              <a:t> </a:t>
            </a:r>
          </a:p>
          <a:p>
            <a:r>
              <a:rPr lang="en-US" sz="2000" dirty="0"/>
              <a:t>	</a:t>
            </a:r>
            <a:r>
              <a:rPr lang="en-US" sz="2000" dirty="0" smtClean="0"/>
              <a:t>Preservation leads to </a:t>
            </a:r>
            <a:r>
              <a:rPr lang="en-US" sz="2000" i="1" dirty="0" err="1" smtClean="0"/>
              <a:t>blindsight</a:t>
            </a:r>
            <a:endParaRPr lang="en-US" sz="2000" i="1" dirty="0" smtClean="0"/>
          </a:p>
          <a:p>
            <a:endParaRPr lang="en-US" sz="2400" i="1" dirty="0"/>
          </a:p>
        </p:txBody>
      </p:sp>
      <p:sp>
        <p:nvSpPr>
          <p:cNvPr id="5" name="Rectangle 4"/>
          <p:cNvSpPr/>
          <p:nvPr/>
        </p:nvSpPr>
        <p:spPr>
          <a:xfrm>
            <a:off x="0" y="6280487"/>
            <a:ext cx="4572000" cy="523220"/>
          </a:xfrm>
          <a:prstGeom prst="rect">
            <a:avLst/>
          </a:prstGeom>
        </p:spPr>
        <p:txBody>
          <a:bodyPr>
            <a:spAutoFit/>
          </a:bodyPr>
          <a:lstStyle/>
          <a:p>
            <a:r>
              <a:rPr lang="en-US" sz="1400" dirty="0" smtClean="0"/>
              <a:t>http://</a:t>
            </a:r>
            <a:r>
              <a:rPr lang="en-US" sz="1400" dirty="0" err="1" smtClean="0"/>
              <a:t>www.edoctoronline.com</a:t>
            </a:r>
            <a:r>
              <a:rPr lang="en-US" sz="1400" dirty="0" smtClean="0"/>
              <a:t>/</a:t>
            </a:r>
            <a:r>
              <a:rPr lang="en-US" sz="1400" dirty="0" err="1" smtClean="0"/>
              <a:t>medical-atlas.asp?c</a:t>
            </a:r>
            <a:r>
              <a:rPr lang="en-US" sz="1400" dirty="0" smtClean="0"/>
              <a:t>=4&amp;id=21964&amp;m=1&amp;p=7&amp;cid=1060&amp;s=</a:t>
            </a:r>
            <a:endParaRPr lang="en-US" sz="1400" dirty="0"/>
          </a:p>
        </p:txBody>
      </p:sp>
    </p:spTree>
    <p:extLst>
      <p:ext uri="{BB962C8B-B14F-4D97-AF65-F5344CB8AC3E}">
        <p14:creationId xmlns:p14="http://schemas.microsoft.com/office/powerpoint/2010/main" val="708174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29" y="0"/>
            <a:ext cx="8962571" cy="1143000"/>
          </a:xfrm>
        </p:spPr>
        <p:txBody>
          <a:bodyPr>
            <a:normAutofit fontScale="90000"/>
          </a:bodyPr>
          <a:lstStyle/>
          <a:p>
            <a:r>
              <a:rPr lang="en-US" dirty="0" smtClean="0"/>
              <a:t>The visual system: Primary Visual Cortex</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16</a:t>
            </a:fld>
            <a:endParaRPr lang="en-US"/>
          </a:p>
        </p:txBody>
      </p:sp>
      <p:pic>
        <p:nvPicPr>
          <p:cNvPr id="7" name="Picture 6"/>
          <p:cNvPicPr>
            <a:picLocks noChangeAspect="1"/>
          </p:cNvPicPr>
          <p:nvPr/>
        </p:nvPicPr>
        <p:blipFill>
          <a:blip r:embed="rId2"/>
          <a:stretch>
            <a:fillRect/>
          </a:stretch>
        </p:blipFill>
        <p:spPr>
          <a:xfrm>
            <a:off x="181429" y="894256"/>
            <a:ext cx="3619501" cy="3175001"/>
          </a:xfrm>
          <a:prstGeom prst="rect">
            <a:avLst/>
          </a:prstGeom>
        </p:spPr>
      </p:pic>
      <p:pic>
        <p:nvPicPr>
          <p:cNvPr id="9" name="Picture 8"/>
          <p:cNvPicPr>
            <a:picLocks noChangeAspect="1"/>
          </p:cNvPicPr>
          <p:nvPr/>
        </p:nvPicPr>
        <p:blipFill>
          <a:blip r:embed="rId3"/>
          <a:stretch>
            <a:fillRect/>
          </a:stretch>
        </p:blipFill>
        <p:spPr>
          <a:xfrm>
            <a:off x="2938186" y="4256311"/>
            <a:ext cx="2691390" cy="2539999"/>
          </a:xfrm>
          <a:prstGeom prst="rect">
            <a:avLst/>
          </a:prstGeom>
        </p:spPr>
      </p:pic>
      <p:pic>
        <p:nvPicPr>
          <p:cNvPr id="10" name="Picture 9"/>
          <p:cNvPicPr>
            <a:picLocks noChangeAspect="1"/>
          </p:cNvPicPr>
          <p:nvPr/>
        </p:nvPicPr>
        <p:blipFill>
          <a:blip r:embed="rId4"/>
          <a:stretch>
            <a:fillRect/>
          </a:stretch>
        </p:blipFill>
        <p:spPr>
          <a:xfrm>
            <a:off x="181429" y="4256311"/>
            <a:ext cx="2756757" cy="2601689"/>
          </a:xfrm>
          <a:prstGeom prst="rect">
            <a:avLst/>
          </a:prstGeom>
        </p:spPr>
      </p:pic>
      <p:sp>
        <p:nvSpPr>
          <p:cNvPr id="3" name="TextBox 2"/>
          <p:cNvSpPr txBox="1"/>
          <p:nvPr/>
        </p:nvSpPr>
        <p:spPr>
          <a:xfrm>
            <a:off x="3800931" y="1142215"/>
            <a:ext cx="5233534" cy="3185488"/>
          </a:xfrm>
          <a:prstGeom prst="rect">
            <a:avLst/>
          </a:prstGeom>
          <a:noFill/>
        </p:spPr>
        <p:txBody>
          <a:bodyPr wrap="square" rtlCol="0">
            <a:spAutoFit/>
          </a:bodyPr>
          <a:lstStyle/>
          <a:p>
            <a:r>
              <a:rPr lang="en-US" sz="2400" dirty="0" smtClean="0"/>
              <a:t>V1 = 1</a:t>
            </a:r>
            <a:r>
              <a:rPr lang="en-US" sz="2400" baseline="30000" dirty="0" smtClean="0"/>
              <a:t>st</a:t>
            </a:r>
            <a:r>
              <a:rPr lang="en-US" sz="2400" dirty="0" smtClean="0"/>
              <a:t> primary visual processing area</a:t>
            </a:r>
            <a:endParaRPr lang="en-US" sz="500" dirty="0" smtClean="0"/>
          </a:p>
          <a:p>
            <a:endParaRPr lang="en-US" sz="400" dirty="0" smtClean="0"/>
          </a:p>
          <a:p>
            <a:r>
              <a:rPr lang="en-US" sz="2400" dirty="0" smtClean="0"/>
              <a:t>-Topologically equivalent to layout of visual field</a:t>
            </a:r>
          </a:p>
          <a:p>
            <a:r>
              <a:rPr lang="en-US" sz="2400" dirty="0"/>
              <a:t>	</a:t>
            </a:r>
            <a:r>
              <a:rPr lang="en-US" sz="2400" dirty="0" smtClean="0"/>
              <a:t>Fovea = most processing space</a:t>
            </a:r>
            <a:endParaRPr lang="en-US" sz="500" dirty="0" smtClean="0"/>
          </a:p>
          <a:p>
            <a:endParaRPr lang="en-US" sz="500" dirty="0" smtClean="0"/>
          </a:p>
          <a:p>
            <a:r>
              <a:rPr lang="en-US" sz="2400" dirty="0" smtClean="0"/>
              <a:t>-Highly sensitive to contrast</a:t>
            </a:r>
          </a:p>
          <a:p>
            <a:r>
              <a:rPr lang="en-US" sz="2400" dirty="0" smtClean="0"/>
              <a:t>‘</a:t>
            </a:r>
            <a:r>
              <a:rPr lang="en-US" sz="2400" i="1" dirty="0" smtClean="0"/>
              <a:t>Edge detector</a:t>
            </a:r>
            <a:r>
              <a:rPr lang="en-US" sz="2400" dirty="0" smtClean="0"/>
              <a:t>’</a:t>
            </a:r>
          </a:p>
          <a:p>
            <a:r>
              <a:rPr lang="en-US" sz="2400" dirty="0"/>
              <a:t>	</a:t>
            </a:r>
            <a:r>
              <a:rPr lang="en-US" sz="2400" dirty="0" smtClean="0"/>
              <a:t>~difference of Gaussians (</a:t>
            </a:r>
            <a:r>
              <a:rPr lang="en-US" sz="2400" dirty="0" err="1" smtClean="0"/>
              <a:t>DoG</a:t>
            </a:r>
            <a:r>
              <a:rPr lang="en-US" sz="2400" dirty="0" smtClean="0"/>
              <a:t>)</a:t>
            </a:r>
          </a:p>
          <a:p>
            <a:r>
              <a:rPr lang="en-US" sz="2400" dirty="0" smtClean="0"/>
              <a:t>-Also sensitive to local motion</a:t>
            </a:r>
          </a:p>
        </p:txBody>
      </p:sp>
      <p:sp>
        <p:nvSpPr>
          <p:cNvPr id="11" name="Rectangle 10"/>
          <p:cNvSpPr/>
          <p:nvPr/>
        </p:nvSpPr>
        <p:spPr>
          <a:xfrm>
            <a:off x="2960798" y="6552198"/>
            <a:ext cx="5093514" cy="338554"/>
          </a:xfrm>
          <a:prstGeom prst="rect">
            <a:avLst/>
          </a:prstGeom>
        </p:spPr>
        <p:txBody>
          <a:bodyPr wrap="square">
            <a:spAutoFit/>
          </a:bodyPr>
          <a:lstStyle/>
          <a:p>
            <a:r>
              <a:rPr lang="en-US" sz="1600" dirty="0" smtClean="0"/>
              <a:t>https://</a:t>
            </a:r>
            <a:r>
              <a:rPr lang="en-US" sz="1600" dirty="0" err="1" smtClean="0"/>
              <a:t>en.wikipedia.org</a:t>
            </a:r>
            <a:r>
              <a:rPr lang="en-US" sz="1600" dirty="0" smtClean="0"/>
              <a:t>/wiki/</a:t>
            </a:r>
            <a:r>
              <a:rPr lang="en-US" sz="1600" dirty="0" err="1" smtClean="0"/>
              <a:t>Difference_of_Gaussians</a:t>
            </a:r>
            <a:endParaRPr lang="en-US" sz="1600" dirty="0"/>
          </a:p>
        </p:txBody>
      </p:sp>
      <p:sp>
        <p:nvSpPr>
          <p:cNvPr id="12" name="Rectangle 11"/>
          <p:cNvSpPr/>
          <p:nvPr/>
        </p:nvSpPr>
        <p:spPr>
          <a:xfrm>
            <a:off x="0" y="3466473"/>
            <a:ext cx="2320295" cy="461665"/>
          </a:xfrm>
          <a:prstGeom prst="rect">
            <a:avLst/>
          </a:prstGeom>
        </p:spPr>
        <p:txBody>
          <a:bodyPr wrap="square">
            <a:spAutoFit/>
          </a:bodyPr>
          <a:lstStyle/>
          <a:p>
            <a:r>
              <a:rPr lang="en-US" sz="1200" dirty="0" smtClean="0"/>
              <a:t>https://</a:t>
            </a:r>
            <a:r>
              <a:rPr lang="en-US" sz="1200" dirty="0" err="1" smtClean="0"/>
              <a:t>www.getbodysmart.com</a:t>
            </a:r>
            <a:r>
              <a:rPr lang="en-US" sz="1200" dirty="0" smtClean="0"/>
              <a:t>/the-brain/visual-cortex-areas</a:t>
            </a:r>
            <a:endParaRPr lang="en-US" sz="1200" dirty="0"/>
          </a:p>
        </p:txBody>
      </p:sp>
    </p:spTree>
    <p:extLst>
      <p:ext uri="{BB962C8B-B14F-4D97-AF65-F5344CB8AC3E}">
        <p14:creationId xmlns:p14="http://schemas.microsoft.com/office/powerpoint/2010/main" val="142628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29" y="0"/>
            <a:ext cx="8962571" cy="1143000"/>
          </a:xfrm>
        </p:spPr>
        <p:txBody>
          <a:bodyPr>
            <a:normAutofit fontScale="90000"/>
          </a:bodyPr>
          <a:lstStyle/>
          <a:p>
            <a:r>
              <a:rPr lang="en-US" dirty="0" smtClean="0"/>
              <a:t>The visual system: Primary Visual Cortex</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17</a:t>
            </a:fld>
            <a:endParaRPr lang="en-US"/>
          </a:p>
        </p:txBody>
      </p:sp>
      <p:sp>
        <p:nvSpPr>
          <p:cNvPr id="3" name="TextBox 2"/>
          <p:cNvSpPr txBox="1"/>
          <p:nvPr/>
        </p:nvSpPr>
        <p:spPr>
          <a:xfrm>
            <a:off x="4136571" y="1704644"/>
            <a:ext cx="4897893" cy="1384995"/>
          </a:xfrm>
          <a:prstGeom prst="rect">
            <a:avLst/>
          </a:prstGeom>
          <a:noFill/>
        </p:spPr>
        <p:txBody>
          <a:bodyPr wrap="square" rtlCol="0">
            <a:spAutoFit/>
          </a:bodyPr>
          <a:lstStyle/>
          <a:p>
            <a:r>
              <a:rPr lang="en-US" sz="2800" dirty="0" smtClean="0">
                <a:sym typeface="Wingdings"/>
              </a:rPr>
              <a:t>Light-dark </a:t>
            </a:r>
            <a:r>
              <a:rPr lang="en-US" sz="2800" dirty="0">
                <a:sym typeface="Wingdings"/>
              </a:rPr>
              <a:t>c</a:t>
            </a:r>
            <a:r>
              <a:rPr lang="en-US" sz="2800" dirty="0" smtClean="0"/>
              <a:t>ontrast between </a:t>
            </a:r>
            <a:r>
              <a:rPr lang="en-US" sz="2800" u="sng" dirty="0" smtClean="0"/>
              <a:t>adjacent</a:t>
            </a:r>
            <a:r>
              <a:rPr lang="en-US" sz="2800" dirty="0" smtClean="0"/>
              <a:t>  regions is perceived EXTREMELY well</a:t>
            </a:r>
          </a:p>
        </p:txBody>
      </p:sp>
      <p:pic>
        <p:nvPicPr>
          <p:cNvPr id="7" name="Picture 6"/>
          <p:cNvPicPr>
            <a:picLocks noChangeAspect="1"/>
          </p:cNvPicPr>
          <p:nvPr/>
        </p:nvPicPr>
        <p:blipFill>
          <a:blip r:embed="rId2"/>
          <a:stretch>
            <a:fillRect/>
          </a:stretch>
        </p:blipFill>
        <p:spPr>
          <a:xfrm>
            <a:off x="181429" y="892120"/>
            <a:ext cx="3619501" cy="3175001"/>
          </a:xfrm>
          <a:prstGeom prst="rect">
            <a:avLst/>
          </a:prstGeom>
        </p:spPr>
      </p:pic>
      <p:pic>
        <p:nvPicPr>
          <p:cNvPr id="9" name="Picture 8"/>
          <p:cNvPicPr>
            <a:picLocks noChangeAspect="1"/>
          </p:cNvPicPr>
          <p:nvPr/>
        </p:nvPicPr>
        <p:blipFill>
          <a:blip r:embed="rId3"/>
          <a:stretch>
            <a:fillRect/>
          </a:stretch>
        </p:blipFill>
        <p:spPr>
          <a:xfrm>
            <a:off x="2938186" y="4256311"/>
            <a:ext cx="2691390" cy="2539999"/>
          </a:xfrm>
          <a:prstGeom prst="rect">
            <a:avLst/>
          </a:prstGeom>
        </p:spPr>
      </p:pic>
      <p:pic>
        <p:nvPicPr>
          <p:cNvPr id="10" name="Picture 9"/>
          <p:cNvPicPr>
            <a:picLocks noChangeAspect="1"/>
          </p:cNvPicPr>
          <p:nvPr/>
        </p:nvPicPr>
        <p:blipFill>
          <a:blip r:embed="rId4"/>
          <a:stretch>
            <a:fillRect/>
          </a:stretch>
        </p:blipFill>
        <p:spPr>
          <a:xfrm>
            <a:off x="181429" y="4256311"/>
            <a:ext cx="2756757" cy="2601689"/>
          </a:xfrm>
          <a:prstGeom prst="rect">
            <a:avLst/>
          </a:prstGeom>
        </p:spPr>
      </p:pic>
    </p:spTree>
    <p:extLst>
      <p:ext uri="{BB962C8B-B14F-4D97-AF65-F5344CB8AC3E}">
        <p14:creationId xmlns:p14="http://schemas.microsoft.com/office/powerpoint/2010/main" val="3805940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29" y="0"/>
            <a:ext cx="8962571" cy="1143000"/>
          </a:xfrm>
        </p:spPr>
        <p:txBody>
          <a:bodyPr>
            <a:normAutofit/>
          </a:bodyPr>
          <a:lstStyle/>
          <a:p>
            <a:r>
              <a:rPr lang="en-US" dirty="0" smtClean="0"/>
              <a:t>The visual system: V2 &amp; V3</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18</a:t>
            </a:fld>
            <a:endParaRPr lang="en-US"/>
          </a:p>
        </p:txBody>
      </p:sp>
      <p:sp>
        <p:nvSpPr>
          <p:cNvPr id="5" name="Rectangle 4"/>
          <p:cNvSpPr/>
          <p:nvPr/>
        </p:nvSpPr>
        <p:spPr>
          <a:xfrm>
            <a:off x="181428" y="1132216"/>
            <a:ext cx="8962571" cy="1692771"/>
          </a:xfrm>
          <a:prstGeom prst="rect">
            <a:avLst/>
          </a:prstGeom>
        </p:spPr>
        <p:txBody>
          <a:bodyPr wrap="square">
            <a:spAutoFit/>
          </a:bodyPr>
          <a:lstStyle/>
          <a:p>
            <a:r>
              <a:rPr lang="en-US" sz="2400" dirty="0" smtClean="0"/>
              <a:t>Moving ‘outward’ on visual cortex allows combinations of properties:</a:t>
            </a:r>
          </a:p>
          <a:p>
            <a:r>
              <a:rPr lang="en-US" sz="2000" dirty="0" smtClean="0"/>
              <a:t>V2: Cells sensitive to single properties such as orientation, texture (/visual frequency), color</a:t>
            </a:r>
          </a:p>
          <a:p>
            <a:r>
              <a:rPr lang="en-US" sz="2000" dirty="0" smtClean="0"/>
              <a:t>V3, V3a: Bigger, more complex patterns</a:t>
            </a:r>
          </a:p>
          <a:p>
            <a:r>
              <a:rPr lang="en-US" sz="2000" dirty="0" smtClean="0"/>
              <a:t>-Cortex is still topographically oriented</a:t>
            </a:r>
          </a:p>
        </p:txBody>
      </p:sp>
      <p:pic>
        <p:nvPicPr>
          <p:cNvPr id="6" name="Picture 5"/>
          <p:cNvPicPr>
            <a:picLocks noChangeAspect="1"/>
          </p:cNvPicPr>
          <p:nvPr/>
        </p:nvPicPr>
        <p:blipFill>
          <a:blip r:embed="rId2"/>
          <a:stretch>
            <a:fillRect/>
          </a:stretch>
        </p:blipFill>
        <p:spPr>
          <a:xfrm>
            <a:off x="0" y="3071208"/>
            <a:ext cx="6604000" cy="3581400"/>
          </a:xfrm>
          <a:prstGeom prst="rect">
            <a:avLst/>
          </a:prstGeom>
        </p:spPr>
      </p:pic>
      <p:pic>
        <p:nvPicPr>
          <p:cNvPr id="11" name="Picture 10" descr="logicga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262" y="4594200"/>
            <a:ext cx="2465738" cy="1363504"/>
          </a:xfrm>
          <a:prstGeom prst="rect">
            <a:avLst/>
          </a:prstGeom>
        </p:spPr>
      </p:pic>
      <p:sp>
        <p:nvSpPr>
          <p:cNvPr id="12" name="TextBox 11"/>
          <p:cNvSpPr txBox="1"/>
          <p:nvPr/>
        </p:nvSpPr>
        <p:spPr>
          <a:xfrm>
            <a:off x="6589889" y="3444169"/>
            <a:ext cx="2548139" cy="1200329"/>
          </a:xfrm>
          <a:prstGeom prst="rect">
            <a:avLst/>
          </a:prstGeom>
          <a:noFill/>
        </p:spPr>
        <p:txBody>
          <a:bodyPr wrap="square" rtlCol="0">
            <a:spAutoFit/>
          </a:bodyPr>
          <a:lstStyle/>
          <a:p>
            <a:r>
              <a:rPr lang="en-US" dirty="0" smtClean="0"/>
              <a:t>Increasing complexity from V1 to V3: Like logic gates or layers in connectionist model</a:t>
            </a:r>
            <a:endParaRPr lang="en-US" dirty="0"/>
          </a:p>
        </p:txBody>
      </p:sp>
    </p:spTree>
    <p:extLst>
      <p:ext uri="{BB962C8B-B14F-4D97-AF65-F5344CB8AC3E}">
        <p14:creationId xmlns:p14="http://schemas.microsoft.com/office/powerpoint/2010/main" val="1276778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29" y="0"/>
            <a:ext cx="8962571" cy="1143000"/>
          </a:xfrm>
        </p:spPr>
        <p:txBody>
          <a:bodyPr>
            <a:normAutofit fontScale="90000"/>
          </a:bodyPr>
          <a:lstStyle/>
          <a:p>
            <a:r>
              <a:rPr lang="en-US" dirty="0" smtClean="0"/>
              <a:t>The visual system: Two visual streams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19</a:t>
            </a:fld>
            <a:endParaRPr lang="en-US"/>
          </a:p>
        </p:txBody>
      </p:sp>
      <p:sp>
        <p:nvSpPr>
          <p:cNvPr id="3" name="TextBox 2"/>
          <p:cNvSpPr txBox="1"/>
          <p:nvPr/>
        </p:nvSpPr>
        <p:spPr>
          <a:xfrm>
            <a:off x="5247044" y="1578655"/>
            <a:ext cx="3787420" cy="830997"/>
          </a:xfrm>
          <a:prstGeom prst="rect">
            <a:avLst/>
          </a:prstGeom>
          <a:solidFill>
            <a:srgbClr val="9CDD9B"/>
          </a:solidFill>
        </p:spPr>
        <p:txBody>
          <a:bodyPr wrap="square" rtlCol="0">
            <a:spAutoFit/>
          </a:bodyPr>
          <a:lstStyle/>
          <a:p>
            <a:r>
              <a:rPr lang="en-US" sz="2400" dirty="0" smtClean="0"/>
              <a:t>Dorsal = </a:t>
            </a:r>
            <a:r>
              <a:rPr lang="en-US" sz="2400" i="1" dirty="0" smtClean="0"/>
              <a:t>where</a:t>
            </a:r>
          </a:p>
          <a:p>
            <a:r>
              <a:rPr lang="en-US" sz="2400" i="1" dirty="0" smtClean="0"/>
              <a:t>Vision for perception</a:t>
            </a:r>
          </a:p>
        </p:txBody>
      </p:sp>
      <p:pic>
        <p:nvPicPr>
          <p:cNvPr id="6" name="Picture 5"/>
          <p:cNvPicPr>
            <a:picLocks noChangeAspect="1"/>
          </p:cNvPicPr>
          <p:nvPr/>
        </p:nvPicPr>
        <p:blipFill>
          <a:blip r:embed="rId2"/>
          <a:stretch>
            <a:fillRect/>
          </a:stretch>
        </p:blipFill>
        <p:spPr>
          <a:xfrm>
            <a:off x="181429" y="1143000"/>
            <a:ext cx="4929093" cy="3516086"/>
          </a:xfrm>
          <a:prstGeom prst="rect">
            <a:avLst/>
          </a:prstGeom>
          <a:solidFill>
            <a:srgbClr val="FFFFFF"/>
          </a:solidFill>
        </p:spPr>
      </p:pic>
      <p:sp>
        <p:nvSpPr>
          <p:cNvPr id="7" name="TextBox 6"/>
          <p:cNvSpPr txBox="1"/>
          <p:nvPr/>
        </p:nvSpPr>
        <p:spPr>
          <a:xfrm>
            <a:off x="181429" y="6205406"/>
            <a:ext cx="4355880" cy="584776"/>
          </a:xfrm>
          <a:prstGeom prst="rect">
            <a:avLst/>
          </a:prstGeom>
          <a:noFill/>
        </p:spPr>
        <p:txBody>
          <a:bodyPr wrap="none" rtlCol="0">
            <a:spAutoFit/>
          </a:bodyPr>
          <a:lstStyle/>
          <a:p>
            <a:r>
              <a:rPr lang="en-US" sz="3200" dirty="0" smtClean="0"/>
              <a:t>Milner &amp; </a:t>
            </a:r>
            <a:r>
              <a:rPr lang="en-US" sz="3200" dirty="0" err="1" smtClean="0"/>
              <a:t>Goodale</a:t>
            </a:r>
            <a:r>
              <a:rPr lang="en-US" sz="3200" dirty="0" smtClean="0"/>
              <a:t>, 1995</a:t>
            </a:r>
            <a:endParaRPr lang="en-US" sz="3200" dirty="0"/>
          </a:p>
        </p:txBody>
      </p:sp>
      <p:sp>
        <p:nvSpPr>
          <p:cNvPr id="8" name="Rectangle 7"/>
          <p:cNvSpPr/>
          <p:nvPr/>
        </p:nvSpPr>
        <p:spPr>
          <a:xfrm>
            <a:off x="5217060" y="3298277"/>
            <a:ext cx="3787420" cy="830997"/>
          </a:xfrm>
          <a:prstGeom prst="rect">
            <a:avLst/>
          </a:prstGeom>
          <a:solidFill>
            <a:srgbClr val="BEA9D9"/>
          </a:solidFill>
        </p:spPr>
        <p:txBody>
          <a:bodyPr wrap="square">
            <a:spAutoFit/>
          </a:bodyPr>
          <a:lstStyle/>
          <a:p>
            <a:r>
              <a:rPr lang="en-US" sz="2400" dirty="0" smtClean="0"/>
              <a:t>Ventral = </a:t>
            </a:r>
            <a:r>
              <a:rPr lang="en-US" sz="2400" i="1" dirty="0" smtClean="0"/>
              <a:t>what</a:t>
            </a:r>
          </a:p>
          <a:p>
            <a:r>
              <a:rPr lang="en-US" sz="2400" i="1" dirty="0" smtClean="0"/>
              <a:t>Vision for action</a:t>
            </a:r>
            <a:endParaRPr lang="en-US" sz="2400" dirty="0"/>
          </a:p>
        </p:txBody>
      </p:sp>
      <p:sp>
        <p:nvSpPr>
          <p:cNvPr id="9" name="Rectangle 8"/>
          <p:cNvSpPr/>
          <p:nvPr/>
        </p:nvSpPr>
        <p:spPr>
          <a:xfrm>
            <a:off x="181429" y="4532707"/>
            <a:ext cx="4572000" cy="646331"/>
          </a:xfrm>
          <a:prstGeom prst="rect">
            <a:avLst/>
          </a:prstGeom>
        </p:spPr>
        <p:txBody>
          <a:bodyPr>
            <a:spAutoFit/>
          </a:bodyPr>
          <a:lstStyle/>
          <a:p>
            <a:r>
              <a:rPr lang="en-US" dirty="0" smtClean="0"/>
              <a:t>https://</a:t>
            </a:r>
            <a:r>
              <a:rPr lang="en-US" dirty="0" err="1" smtClean="0"/>
              <a:t>en.wikipedia.org</a:t>
            </a:r>
            <a:r>
              <a:rPr lang="en-US" dirty="0" smtClean="0"/>
              <a:t>/wiki/Two-</a:t>
            </a:r>
            <a:r>
              <a:rPr lang="en-US" dirty="0" err="1" smtClean="0"/>
              <a:t>streams_hypothesis</a:t>
            </a:r>
            <a:endParaRPr lang="en-US" dirty="0"/>
          </a:p>
        </p:txBody>
      </p:sp>
    </p:spTree>
    <p:extLst>
      <p:ext uri="{BB962C8B-B14F-4D97-AF65-F5344CB8AC3E}">
        <p14:creationId xmlns:p14="http://schemas.microsoft.com/office/powerpoint/2010/main" val="39036164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520917" y="1600200"/>
            <a:ext cx="8229600" cy="4525963"/>
          </a:xfrm>
        </p:spPr>
        <p:txBody>
          <a:bodyPr>
            <a:normAutofit fontScale="85000" lnSpcReduction="20000"/>
          </a:bodyPr>
          <a:lstStyle/>
          <a:p>
            <a:r>
              <a:rPr lang="en-US" dirty="0" smtClean="0"/>
              <a:t>A brief intro to visual perception</a:t>
            </a:r>
          </a:p>
          <a:p>
            <a:pPr lvl="1"/>
            <a:r>
              <a:rPr lang="en-US" sz="2400" dirty="0" smtClean="0"/>
              <a:t>How does it work?</a:t>
            </a:r>
          </a:p>
          <a:p>
            <a:pPr lvl="1"/>
            <a:r>
              <a:rPr lang="en-US" sz="2400" dirty="0" smtClean="0"/>
              <a:t>And how can it go wrong?</a:t>
            </a:r>
          </a:p>
          <a:p>
            <a:pPr lvl="1"/>
            <a:endParaRPr lang="en-US" sz="2400" dirty="0" smtClean="0"/>
          </a:p>
          <a:p>
            <a:r>
              <a:rPr lang="en-US" dirty="0" smtClean="0"/>
              <a:t>Themes of good &amp; bad visualizations</a:t>
            </a:r>
          </a:p>
          <a:p>
            <a:pPr lvl="1"/>
            <a:r>
              <a:rPr lang="en-US" sz="2400" dirty="0" smtClean="0"/>
              <a:t>Priming intuitions via experience &amp; example</a:t>
            </a:r>
          </a:p>
          <a:p>
            <a:pPr lvl="1"/>
            <a:endParaRPr lang="en-US" sz="2400" dirty="0" smtClean="0"/>
          </a:p>
          <a:p>
            <a:pPr marL="0" indent="0">
              <a:buNone/>
            </a:pPr>
            <a:r>
              <a:rPr lang="en-US" sz="2800" dirty="0" smtClean="0"/>
              <a:t>Break</a:t>
            </a:r>
          </a:p>
          <a:p>
            <a:endParaRPr lang="en-US" sz="2800" dirty="0"/>
          </a:p>
          <a:p>
            <a:r>
              <a:rPr lang="en-US" sz="2800" dirty="0" smtClean="0"/>
              <a:t>Plotting as storytelling</a:t>
            </a:r>
          </a:p>
          <a:p>
            <a:pPr lvl="1"/>
            <a:r>
              <a:rPr lang="en-US" sz="2400" dirty="0" smtClean="0"/>
              <a:t>What plots are there?  How to use to convey the *right* info?</a:t>
            </a:r>
          </a:p>
          <a:p>
            <a:endParaRPr lang="en-US" sz="2800" dirty="0"/>
          </a:p>
          <a:p>
            <a:r>
              <a:rPr lang="en-US" sz="2800" dirty="0" smtClean="0"/>
              <a:t>(Brief intro to the </a:t>
            </a:r>
            <a:r>
              <a:rPr lang="en-US" sz="2800" dirty="0" err="1" smtClean="0"/>
              <a:t>Tidyverse</a:t>
            </a:r>
            <a:r>
              <a:rPr lang="en-US" sz="2800" dirty="0" smtClean="0"/>
              <a:t>)</a:t>
            </a:r>
          </a:p>
          <a:p>
            <a:pPr lvl="1"/>
            <a:endParaRPr lang="en-US" dirty="0" smtClean="0"/>
          </a:p>
        </p:txBody>
      </p:sp>
      <p:sp>
        <p:nvSpPr>
          <p:cNvPr id="4" name="Slide Number Placeholder 3"/>
          <p:cNvSpPr>
            <a:spLocks noGrp="1"/>
          </p:cNvSpPr>
          <p:nvPr>
            <p:ph type="sldNum" sz="quarter" idx="12"/>
          </p:nvPr>
        </p:nvSpPr>
        <p:spPr/>
        <p:txBody>
          <a:bodyPr/>
          <a:lstStyle/>
          <a:p>
            <a:fld id="{3798B529-C0C1-5449-A5EB-446AB98927C4}" type="slidenum">
              <a:rPr lang="en-US" smtClean="0"/>
              <a:t>2</a:t>
            </a:fld>
            <a:endParaRPr lang="en-US"/>
          </a:p>
        </p:txBody>
      </p:sp>
    </p:spTree>
    <p:extLst>
      <p:ext uri="{BB962C8B-B14F-4D97-AF65-F5344CB8AC3E}">
        <p14:creationId xmlns:p14="http://schemas.microsoft.com/office/powerpoint/2010/main" val="1068894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81429" y="3835860"/>
            <a:ext cx="8707808" cy="2185214"/>
          </a:xfrm>
          <a:prstGeom prst="rect">
            <a:avLst/>
          </a:prstGeom>
        </p:spPr>
        <p:txBody>
          <a:bodyPr wrap="square">
            <a:spAutoFit/>
          </a:bodyPr>
          <a:lstStyle/>
          <a:p>
            <a:r>
              <a:rPr lang="en-US" sz="2400" u="sng" dirty="0" smtClean="0"/>
              <a:t>Extract &amp; combine visual features</a:t>
            </a:r>
            <a:r>
              <a:rPr lang="en-US" sz="2400" dirty="0" smtClean="0"/>
              <a:t>:</a:t>
            </a:r>
          </a:p>
          <a:p>
            <a:r>
              <a:rPr lang="en-US" sz="2400" dirty="0" smtClean="0"/>
              <a:t>	</a:t>
            </a:r>
            <a:r>
              <a:rPr lang="en-US" sz="2000" dirty="0" smtClean="0"/>
              <a:t>V6 (DM): Visual search in topographically-oriented visual field</a:t>
            </a:r>
          </a:p>
          <a:p>
            <a:r>
              <a:rPr lang="en-US" sz="2000" dirty="0"/>
              <a:t>	</a:t>
            </a:r>
            <a:r>
              <a:rPr lang="en-US" sz="2000" dirty="0" smtClean="0"/>
              <a:t>SPL/IPL:  Vision in relation to body</a:t>
            </a:r>
          </a:p>
          <a:p>
            <a:r>
              <a:rPr lang="en-US" sz="2400" u="sng" dirty="0" smtClean="0"/>
              <a:t>Synthesize motion:</a:t>
            </a:r>
          </a:p>
          <a:p>
            <a:r>
              <a:rPr lang="en-US" sz="2400" dirty="0" smtClean="0"/>
              <a:t>	</a:t>
            </a:r>
            <a:r>
              <a:rPr lang="en-US" sz="2000" dirty="0" smtClean="0"/>
              <a:t>MT (V5): “Motion detector”</a:t>
            </a:r>
          </a:p>
          <a:p>
            <a:r>
              <a:rPr lang="en-US" sz="2000" dirty="0" smtClean="0"/>
              <a:t>	MT -&gt; MST: More complex 3d motion / perception</a:t>
            </a:r>
            <a:endParaRPr lang="en-US" sz="2000" dirty="0"/>
          </a:p>
        </p:txBody>
      </p:sp>
      <p:sp>
        <p:nvSpPr>
          <p:cNvPr id="2" name="Title 1"/>
          <p:cNvSpPr>
            <a:spLocks noGrp="1"/>
          </p:cNvSpPr>
          <p:nvPr>
            <p:ph type="title"/>
          </p:nvPr>
        </p:nvSpPr>
        <p:spPr>
          <a:xfrm>
            <a:off x="181429" y="-250437"/>
            <a:ext cx="8962571" cy="1143000"/>
          </a:xfrm>
        </p:spPr>
        <p:txBody>
          <a:bodyPr>
            <a:normAutofit/>
          </a:bodyPr>
          <a:lstStyle/>
          <a:p>
            <a:r>
              <a:rPr lang="en-US" dirty="0" smtClean="0"/>
              <a:t>The visual system: Dorsal Stream</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20</a:t>
            </a:fld>
            <a:endParaRPr lang="en-US" dirty="0"/>
          </a:p>
        </p:txBody>
      </p:sp>
      <p:sp>
        <p:nvSpPr>
          <p:cNvPr id="3" name="TextBox 2"/>
          <p:cNvSpPr txBox="1"/>
          <p:nvPr/>
        </p:nvSpPr>
        <p:spPr>
          <a:xfrm>
            <a:off x="181429" y="909876"/>
            <a:ext cx="4474838" cy="2677656"/>
          </a:xfrm>
          <a:prstGeom prst="rect">
            <a:avLst/>
          </a:prstGeom>
          <a:noFill/>
        </p:spPr>
        <p:txBody>
          <a:bodyPr wrap="square" rtlCol="0">
            <a:spAutoFit/>
          </a:bodyPr>
          <a:lstStyle/>
          <a:p>
            <a:r>
              <a:rPr lang="en-US" sz="2400" i="1" dirty="0" smtClean="0"/>
              <a:t>Where Pathway</a:t>
            </a:r>
            <a:endParaRPr lang="en-US" sz="2400" dirty="0" smtClean="0"/>
          </a:p>
          <a:p>
            <a:r>
              <a:rPr lang="en-US" sz="2400" dirty="0" smtClean="0"/>
              <a:t>Each step along the pathway integrates more parts of the visual field, and input from other parts of cortex (such as motor areas)</a:t>
            </a:r>
          </a:p>
          <a:p>
            <a:endParaRPr lang="en-US" sz="2400" dirty="0" smtClean="0"/>
          </a:p>
        </p:txBody>
      </p:sp>
      <p:sp>
        <p:nvSpPr>
          <p:cNvPr id="7" name="TextBox 6"/>
          <p:cNvSpPr txBox="1"/>
          <p:nvPr/>
        </p:nvSpPr>
        <p:spPr>
          <a:xfrm>
            <a:off x="15677" y="6527009"/>
            <a:ext cx="3820890" cy="307777"/>
          </a:xfrm>
          <a:prstGeom prst="rect">
            <a:avLst/>
          </a:prstGeom>
          <a:noFill/>
        </p:spPr>
        <p:txBody>
          <a:bodyPr wrap="none" rtlCol="0">
            <a:spAutoFit/>
          </a:bodyPr>
          <a:lstStyle/>
          <a:p>
            <a:r>
              <a:rPr lang="en-US" sz="1400" dirty="0" smtClean="0"/>
              <a:t>Perry &amp; </a:t>
            </a:r>
            <a:r>
              <a:rPr lang="en-US" sz="1400" dirty="0" err="1" smtClean="0"/>
              <a:t>Fallah</a:t>
            </a:r>
            <a:r>
              <a:rPr lang="en-US" sz="1400" dirty="0" smtClean="0"/>
              <a:t>, 2014 for beginner-friendly review</a:t>
            </a:r>
            <a:endParaRPr lang="en-US" sz="1400" dirty="0"/>
          </a:p>
        </p:txBody>
      </p:sp>
      <p:pic>
        <p:nvPicPr>
          <p:cNvPr id="9" name="Picture 8"/>
          <p:cNvPicPr>
            <a:picLocks noChangeAspect="1"/>
          </p:cNvPicPr>
          <p:nvPr/>
        </p:nvPicPr>
        <p:blipFill>
          <a:blip r:embed="rId2"/>
          <a:stretch>
            <a:fillRect/>
          </a:stretch>
        </p:blipFill>
        <p:spPr>
          <a:xfrm>
            <a:off x="4813734" y="784436"/>
            <a:ext cx="4330266" cy="3046918"/>
          </a:xfrm>
          <a:prstGeom prst="rect">
            <a:avLst/>
          </a:prstGeom>
        </p:spPr>
      </p:pic>
      <p:sp>
        <p:nvSpPr>
          <p:cNvPr id="11" name="Freeform 10"/>
          <p:cNvSpPr/>
          <p:nvPr/>
        </p:nvSpPr>
        <p:spPr>
          <a:xfrm>
            <a:off x="6877456" y="1048920"/>
            <a:ext cx="2242314" cy="1617192"/>
          </a:xfrm>
          <a:custGeom>
            <a:avLst/>
            <a:gdLst>
              <a:gd name="connsiteX0" fmla="*/ 2074490 w 2242314"/>
              <a:gd name="connsiteY0" fmla="*/ 1603016 h 1617192"/>
              <a:gd name="connsiteX1" fmla="*/ 1180862 w 2242314"/>
              <a:gd name="connsiteY1" fmla="*/ 1430537 h 1617192"/>
              <a:gd name="connsiteX2" fmla="*/ 663499 w 2242314"/>
              <a:gd name="connsiteY2" fmla="*/ 1430537 h 1617192"/>
              <a:gd name="connsiteX3" fmla="*/ 161814 w 2242314"/>
              <a:gd name="connsiteY3" fmla="*/ 928780 h 1617192"/>
              <a:gd name="connsiteX4" fmla="*/ 52070 w 2242314"/>
              <a:gd name="connsiteY4" fmla="*/ 395663 h 1617192"/>
              <a:gd name="connsiteX5" fmla="*/ 930020 w 2242314"/>
              <a:gd name="connsiteY5" fmla="*/ 19346 h 1617192"/>
              <a:gd name="connsiteX6" fmla="*/ 2137200 w 2242314"/>
              <a:gd name="connsiteY6" fmla="*/ 1007180 h 1617192"/>
              <a:gd name="connsiteX7" fmla="*/ 2074490 w 2242314"/>
              <a:gd name="connsiteY7" fmla="*/ 1603016 h 161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314" h="1617192">
                <a:moveTo>
                  <a:pt x="2074490" y="1603016"/>
                </a:moveTo>
                <a:cubicBezTo>
                  <a:pt x="1915100" y="1673575"/>
                  <a:pt x="1416027" y="1459283"/>
                  <a:pt x="1180862" y="1430537"/>
                </a:cubicBezTo>
                <a:cubicBezTo>
                  <a:pt x="945697" y="1401791"/>
                  <a:pt x="833340" y="1514163"/>
                  <a:pt x="663499" y="1430537"/>
                </a:cubicBezTo>
                <a:cubicBezTo>
                  <a:pt x="493658" y="1346911"/>
                  <a:pt x="263719" y="1101259"/>
                  <a:pt x="161814" y="928780"/>
                </a:cubicBezTo>
                <a:cubicBezTo>
                  <a:pt x="59909" y="756301"/>
                  <a:pt x="-75964" y="547235"/>
                  <a:pt x="52070" y="395663"/>
                </a:cubicBezTo>
                <a:cubicBezTo>
                  <a:pt x="180104" y="244091"/>
                  <a:pt x="582498" y="-82573"/>
                  <a:pt x="930020" y="19346"/>
                </a:cubicBezTo>
                <a:cubicBezTo>
                  <a:pt x="1277542" y="121265"/>
                  <a:pt x="1949068" y="748462"/>
                  <a:pt x="2137200" y="1007180"/>
                </a:cubicBezTo>
                <a:cubicBezTo>
                  <a:pt x="2325332" y="1265898"/>
                  <a:pt x="2233880" y="1532457"/>
                  <a:pt x="2074490" y="1603016"/>
                </a:cubicBezTo>
                <a:close/>
              </a:path>
            </a:pathLst>
          </a:custGeom>
          <a:noFill/>
          <a:ln w="76200" cmpd="sng">
            <a:solidFill>
              <a:srgbClr val="9CDD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99279" y="6518863"/>
            <a:ext cx="5487184" cy="307777"/>
          </a:xfrm>
          <a:prstGeom prst="rect">
            <a:avLst/>
          </a:prstGeom>
        </p:spPr>
        <p:txBody>
          <a:bodyPr wrap="square">
            <a:spAutoFit/>
          </a:bodyPr>
          <a:lstStyle/>
          <a:p>
            <a:r>
              <a:rPr lang="en-US" sz="1400" dirty="0" smtClean="0"/>
              <a:t>Fig from Yamasaki, </a:t>
            </a:r>
            <a:r>
              <a:rPr lang="en-US" sz="1400" dirty="0" err="1" smtClean="0"/>
              <a:t>Muranaka</a:t>
            </a:r>
            <a:r>
              <a:rPr lang="en-US" sz="1400" dirty="0" smtClean="0"/>
              <a:t>, </a:t>
            </a:r>
            <a:r>
              <a:rPr lang="en-US" sz="1400" dirty="0" err="1" smtClean="0"/>
              <a:t>Kaseda</a:t>
            </a:r>
            <a:r>
              <a:rPr lang="en-US" sz="1400" dirty="0" smtClean="0"/>
              <a:t>, </a:t>
            </a:r>
            <a:r>
              <a:rPr lang="en-US" sz="1400" dirty="0" err="1" smtClean="0"/>
              <a:t>Mimori</a:t>
            </a:r>
            <a:r>
              <a:rPr lang="en-US" sz="1400" dirty="0" smtClean="0"/>
              <a:t>, </a:t>
            </a:r>
            <a:r>
              <a:rPr lang="en-US" sz="1400" dirty="0" err="1" smtClean="0"/>
              <a:t>Tobimatsu</a:t>
            </a:r>
            <a:r>
              <a:rPr lang="en-US" sz="1400" dirty="0" smtClean="0"/>
              <a:t> (2011)</a:t>
            </a:r>
            <a:endParaRPr lang="en-US" sz="1400" dirty="0"/>
          </a:p>
        </p:txBody>
      </p:sp>
    </p:spTree>
    <p:extLst>
      <p:ext uri="{BB962C8B-B14F-4D97-AF65-F5344CB8AC3E}">
        <p14:creationId xmlns:p14="http://schemas.microsoft.com/office/powerpoint/2010/main" val="39628311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29" y="0"/>
            <a:ext cx="8962571" cy="1143000"/>
          </a:xfrm>
        </p:spPr>
        <p:txBody>
          <a:bodyPr>
            <a:normAutofit/>
          </a:bodyPr>
          <a:lstStyle/>
          <a:p>
            <a:r>
              <a:rPr lang="en-US" dirty="0" smtClean="0"/>
              <a:t>The visual system: Ventral Stream</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21</a:t>
            </a:fld>
            <a:endParaRPr lang="en-US"/>
          </a:p>
        </p:txBody>
      </p:sp>
      <p:sp>
        <p:nvSpPr>
          <p:cNvPr id="3" name="TextBox 2"/>
          <p:cNvSpPr txBox="1"/>
          <p:nvPr/>
        </p:nvSpPr>
        <p:spPr>
          <a:xfrm>
            <a:off x="94067" y="1223476"/>
            <a:ext cx="4474838" cy="3416320"/>
          </a:xfrm>
          <a:prstGeom prst="rect">
            <a:avLst/>
          </a:prstGeom>
          <a:noFill/>
        </p:spPr>
        <p:txBody>
          <a:bodyPr wrap="square" rtlCol="0">
            <a:spAutoFit/>
          </a:bodyPr>
          <a:lstStyle/>
          <a:p>
            <a:r>
              <a:rPr lang="en-US" sz="2400" i="1" dirty="0" smtClean="0"/>
              <a:t>What Pathway</a:t>
            </a:r>
            <a:endParaRPr lang="en-US" sz="2400" dirty="0" smtClean="0"/>
          </a:p>
          <a:p>
            <a:endParaRPr lang="en-US" sz="2400" dirty="0" smtClean="0"/>
          </a:p>
          <a:p>
            <a:r>
              <a:rPr lang="en-US" sz="2400" dirty="0" smtClean="0"/>
              <a:t>As in dorsal stream, representation / percept is more complex along pathway</a:t>
            </a:r>
          </a:p>
          <a:p>
            <a:endParaRPr lang="en-US" sz="2400" dirty="0"/>
          </a:p>
          <a:p>
            <a:r>
              <a:rPr lang="en-US" sz="2400" dirty="0" smtClean="0"/>
              <a:t>Activation heavily modulated by attention</a:t>
            </a:r>
          </a:p>
          <a:p>
            <a:endParaRPr lang="en-US" sz="2400" dirty="0" smtClean="0"/>
          </a:p>
        </p:txBody>
      </p:sp>
      <p:pic>
        <p:nvPicPr>
          <p:cNvPr id="9" name="Picture 8"/>
          <p:cNvPicPr>
            <a:picLocks noChangeAspect="1"/>
          </p:cNvPicPr>
          <p:nvPr/>
        </p:nvPicPr>
        <p:blipFill>
          <a:blip r:embed="rId2"/>
          <a:stretch>
            <a:fillRect/>
          </a:stretch>
        </p:blipFill>
        <p:spPr>
          <a:xfrm>
            <a:off x="4813734" y="1223476"/>
            <a:ext cx="4330266" cy="3046918"/>
          </a:xfrm>
          <a:prstGeom prst="rect">
            <a:avLst/>
          </a:prstGeom>
          <a:ln>
            <a:solidFill>
              <a:srgbClr val="BEA9D9"/>
            </a:solidFill>
          </a:ln>
        </p:spPr>
      </p:pic>
      <p:sp>
        <p:nvSpPr>
          <p:cNvPr id="10" name="Rectangle 9"/>
          <p:cNvSpPr/>
          <p:nvPr/>
        </p:nvSpPr>
        <p:spPr>
          <a:xfrm>
            <a:off x="181430" y="4466549"/>
            <a:ext cx="8707808" cy="1938992"/>
          </a:xfrm>
          <a:prstGeom prst="rect">
            <a:avLst/>
          </a:prstGeom>
        </p:spPr>
        <p:txBody>
          <a:bodyPr wrap="square">
            <a:spAutoFit/>
          </a:bodyPr>
          <a:lstStyle/>
          <a:p>
            <a:r>
              <a:rPr lang="en-US" sz="2400" u="sng" dirty="0" smtClean="0"/>
              <a:t>Derive higher-order representation &amp; interface with memory</a:t>
            </a:r>
          </a:p>
          <a:p>
            <a:r>
              <a:rPr lang="en-US" sz="2400" dirty="0" smtClean="0"/>
              <a:t>V4: Cells sensitive to properties such as orientation, texture (/visual frequency), color &amp; simple combinations of properties</a:t>
            </a:r>
          </a:p>
          <a:p>
            <a:r>
              <a:rPr lang="en-US" sz="2400" dirty="0" smtClean="0"/>
              <a:t>IT:  High-level representations, such as faces, places.</a:t>
            </a:r>
          </a:p>
          <a:p>
            <a:endParaRPr lang="en-US" sz="2400" dirty="0"/>
          </a:p>
        </p:txBody>
      </p:sp>
      <p:sp>
        <p:nvSpPr>
          <p:cNvPr id="6" name="Freeform 5"/>
          <p:cNvSpPr/>
          <p:nvPr/>
        </p:nvSpPr>
        <p:spPr>
          <a:xfrm>
            <a:off x="5807121" y="2852325"/>
            <a:ext cx="3230638" cy="958662"/>
          </a:xfrm>
          <a:custGeom>
            <a:avLst/>
            <a:gdLst>
              <a:gd name="connsiteX0" fmla="*/ 2235523 w 3230638"/>
              <a:gd name="connsiteY0" fmla="*/ 659975 h 958662"/>
              <a:gd name="connsiteX1" fmla="*/ 448269 w 3230638"/>
              <a:gd name="connsiteY1" fmla="*/ 957893 h 958662"/>
              <a:gd name="connsiteX2" fmla="*/ 197426 w 3230638"/>
              <a:gd name="connsiteY2" fmla="*/ 581575 h 958662"/>
              <a:gd name="connsiteX3" fmla="*/ 2972373 w 3230638"/>
              <a:gd name="connsiteY3" fmla="*/ 1418 h 958662"/>
              <a:gd name="connsiteX4" fmla="*/ 3019406 w 3230638"/>
              <a:gd name="connsiteY4" fmla="*/ 424776 h 958662"/>
              <a:gd name="connsiteX5" fmla="*/ 2172812 w 3230638"/>
              <a:gd name="connsiteY5" fmla="*/ 644295 h 958662"/>
              <a:gd name="connsiteX6" fmla="*/ 2172812 w 3230638"/>
              <a:gd name="connsiteY6" fmla="*/ 644295 h 958662"/>
              <a:gd name="connsiteX7" fmla="*/ 2172812 w 3230638"/>
              <a:gd name="connsiteY7" fmla="*/ 644295 h 95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638" h="958662">
                <a:moveTo>
                  <a:pt x="2235523" y="659975"/>
                </a:moveTo>
                <a:cubicBezTo>
                  <a:pt x="1511737" y="815467"/>
                  <a:pt x="787952" y="970960"/>
                  <a:pt x="448269" y="957893"/>
                </a:cubicBezTo>
                <a:cubicBezTo>
                  <a:pt x="108586" y="944826"/>
                  <a:pt x="-223258" y="740987"/>
                  <a:pt x="197426" y="581575"/>
                </a:cubicBezTo>
                <a:cubicBezTo>
                  <a:pt x="618110" y="422163"/>
                  <a:pt x="2502043" y="27551"/>
                  <a:pt x="2972373" y="1418"/>
                </a:cubicBezTo>
                <a:cubicBezTo>
                  <a:pt x="3442703" y="-24715"/>
                  <a:pt x="3152666" y="317630"/>
                  <a:pt x="3019406" y="424776"/>
                </a:cubicBezTo>
                <a:cubicBezTo>
                  <a:pt x="2886146" y="531922"/>
                  <a:pt x="2172812" y="644295"/>
                  <a:pt x="2172812" y="644295"/>
                </a:cubicBezTo>
                <a:lnTo>
                  <a:pt x="2172812" y="644295"/>
                </a:lnTo>
                <a:lnTo>
                  <a:pt x="2172812" y="644295"/>
                </a:lnTo>
              </a:path>
            </a:pathLst>
          </a:custGeom>
          <a:ln w="76200" cmpd="sng">
            <a:solidFill>
              <a:srgbClr val="BEA9D9"/>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ectangle 10"/>
          <p:cNvSpPr/>
          <p:nvPr/>
        </p:nvSpPr>
        <p:spPr>
          <a:xfrm>
            <a:off x="3899279" y="6518863"/>
            <a:ext cx="5487184" cy="307777"/>
          </a:xfrm>
          <a:prstGeom prst="rect">
            <a:avLst/>
          </a:prstGeom>
        </p:spPr>
        <p:txBody>
          <a:bodyPr wrap="square">
            <a:spAutoFit/>
          </a:bodyPr>
          <a:lstStyle/>
          <a:p>
            <a:r>
              <a:rPr lang="en-US" sz="1400" dirty="0" smtClean="0"/>
              <a:t>Fig from Yamasaki, </a:t>
            </a:r>
            <a:r>
              <a:rPr lang="en-US" sz="1400" dirty="0" err="1" smtClean="0"/>
              <a:t>Muranaka</a:t>
            </a:r>
            <a:r>
              <a:rPr lang="en-US" sz="1400" dirty="0" smtClean="0"/>
              <a:t>, </a:t>
            </a:r>
            <a:r>
              <a:rPr lang="en-US" sz="1400" dirty="0" err="1" smtClean="0"/>
              <a:t>Kaseda</a:t>
            </a:r>
            <a:r>
              <a:rPr lang="en-US" sz="1400" dirty="0" smtClean="0"/>
              <a:t>, </a:t>
            </a:r>
            <a:r>
              <a:rPr lang="en-US" sz="1400" dirty="0" err="1" smtClean="0"/>
              <a:t>Mimori</a:t>
            </a:r>
            <a:r>
              <a:rPr lang="en-US" sz="1400" dirty="0" smtClean="0"/>
              <a:t>, </a:t>
            </a:r>
            <a:r>
              <a:rPr lang="en-US" sz="1400" dirty="0" err="1" smtClean="0"/>
              <a:t>Tobimatsu</a:t>
            </a:r>
            <a:r>
              <a:rPr lang="en-US" sz="1400" dirty="0" smtClean="0"/>
              <a:t> (2011)</a:t>
            </a:r>
            <a:endParaRPr lang="en-US" sz="1400" dirty="0"/>
          </a:p>
        </p:txBody>
      </p:sp>
      <p:sp>
        <p:nvSpPr>
          <p:cNvPr id="12" name="TextBox 11"/>
          <p:cNvSpPr txBox="1"/>
          <p:nvPr/>
        </p:nvSpPr>
        <p:spPr>
          <a:xfrm>
            <a:off x="15677" y="6527009"/>
            <a:ext cx="3820890" cy="307777"/>
          </a:xfrm>
          <a:prstGeom prst="rect">
            <a:avLst/>
          </a:prstGeom>
          <a:noFill/>
        </p:spPr>
        <p:txBody>
          <a:bodyPr wrap="none" rtlCol="0">
            <a:spAutoFit/>
          </a:bodyPr>
          <a:lstStyle/>
          <a:p>
            <a:r>
              <a:rPr lang="en-US" sz="1400" dirty="0" smtClean="0"/>
              <a:t>Perry &amp; </a:t>
            </a:r>
            <a:r>
              <a:rPr lang="en-US" sz="1400" dirty="0" err="1" smtClean="0"/>
              <a:t>Fallah</a:t>
            </a:r>
            <a:r>
              <a:rPr lang="en-US" sz="1400" dirty="0" smtClean="0"/>
              <a:t>, 2014 for beginner-friendly review</a:t>
            </a:r>
            <a:endParaRPr lang="en-US" sz="1400" dirty="0"/>
          </a:p>
        </p:txBody>
      </p:sp>
    </p:spTree>
    <p:extLst>
      <p:ext uri="{BB962C8B-B14F-4D97-AF65-F5344CB8AC3E}">
        <p14:creationId xmlns:p14="http://schemas.microsoft.com/office/powerpoint/2010/main" val="2819624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29" y="0"/>
            <a:ext cx="8962571" cy="1143000"/>
          </a:xfrm>
        </p:spPr>
        <p:txBody>
          <a:bodyPr>
            <a:normAutofit fontScale="90000"/>
          </a:bodyPr>
          <a:lstStyle/>
          <a:p>
            <a:r>
              <a:rPr lang="en-US" dirty="0" smtClean="0"/>
              <a:t>The visual system: Two visual streams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22</a:t>
            </a:fld>
            <a:endParaRPr lang="en-US"/>
          </a:p>
        </p:txBody>
      </p:sp>
      <p:sp>
        <p:nvSpPr>
          <p:cNvPr id="3" name="TextBox 2"/>
          <p:cNvSpPr txBox="1"/>
          <p:nvPr/>
        </p:nvSpPr>
        <p:spPr>
          <a:xfrm>
            <a:off x="4010025" y="1578655"/>
            <a:ext cx="5024440" cy="4278094"/>
          </a:xfrm>
          <a:prstGeom prst="rect">
            <a:avLst/>
          </a:prstGeom>
          <a:noFill/>
        </p:spPr>
        <p:txBody>
          <a:bodyPr wrap="square" rtlCol="0">
            <a:spAutoFit/>
          </a:bodyPr>
          <a:lstStyle/>
          <a:p>
            <a:r>
              <a:rPr lang="en-US" sz="2800" dirty="0" smtClean="0"/>
              <a:t>As a principle of pathways:</a:t>
            </a:r>
          </a:p>
          <a:p>
            <a:r>
              <a:rPr lang="en-US" sz="2400" dirty="0" smtClean="0">
                <a:sym typeface="Wingdings"/>
              </a:rPr>
              <a:t></a:t>
            </a:r>
            <a:r>
              <a:rPr lang="en-US" sz="2400" dirty="0" smtClean="0"/>
              <a:t>Combinations of features are hard to perceive simultaneously</a:t>
            </a:r>
            <a:endParaRPr lang="en-US" sz="2400" dirty="0"/>
          </a:p>
          <a:p>
            <a:r>
              <a:rPr lang="en-US" sz="2400" dirty="0" smtClean="0">
                <a:sym typeface="Wingdings"/>
              </a:rPr>
              <a:t></a:t>
            </a:r>
            <a:r>
              <a:rPr lang="en-US" sz="2400" dirty="0" smtClean="0"/>
              <a:t>Shape, orientation are more primitive.</a:t>
            </a:r>
          </a:p>
          <a:p>
            <a:r>
              <a:rPr lang="en-US" sz="2400" dirty="0" smtClean="0">
                <a:sym typeface="Wingdings"/>
              </a:rPr>
              <a:t></a:t>
            </a:r>
            <a:r>
              <a:rPr lang="en-US" sz="2400" dirty="0" smtClean="0"/>
              <a:t>Relations require more processing.</a:t>
            </a:r>
          </a:p>
          <a:p>
            <a:endParaRPr lang="en-US" sz="2000" dirty="0" smtClean="0"/>
          </a:p>
          <a:p>
            <a:r>
              <a:rPr lang="en-US" sz="2800" dirty="0" smtClean="0"/>
              <a:t>As a result of two streams:</a:t>
            </a:r>
          </a:p>
          <a:p>
            <a:r>
              <a:rPr lang="en-US" sz="2800" dirty="0" smtClean="0">
                <a:sym typeface="Wingdings"/>
              </a:rPr>
              <a:t></a:t>
            </a:r>
            <a:r>
              <a:rPr lang="en-US" sz="2400" dirty="0" smtClean="0"/>
              <a:t>Some aspects of processing (roughly, where &amp; what) don’t directly interact</a:t>
            </a:r>
            <a:endParaRPr lang="en-US" sz="2400" dirty="0"/>
          </a:p>
        </p:txBody>
      </p:sp>
      <p:pic>
        <p:nvPicPr>
          <p:cNvPr id="6" name="Picture 5"/>
          <p:cNvPicPr>
            <a:picLocks noChangeAspect="1"/>
          </p:cNvPicPr>
          <p:nvPr/>
        </p:nvPicPr>
        <p:blipFill>
          <a:blip r:embed="rId2"/>
          <a:stretch>
            <a:fillRect/>
          </a:stretch>
        </p:blipFill>
        <p:spPr>
          <a:xfrm>
            <a:off x="0" y="1578655"/>
            <a:ext cx="3761072" cy="2682898"/>
          </a:xfrm>
          <a:prstGeom prst="rect">
            <a:avLst/>
          </a:prstGeom>
        </p:spPr>
      </p:pic>
      <p:sp>
        <p:nvSpPr>
          <p:cNvPr id="7" name="TextBox 6"/>
          <p:cNvSpPr txBox="1"/>
          <p:nvPr/>
        </p:nvSpPr>
        <p:spPr>
          <a:xfrm>
            <a:off x="181429" y="6364968"/>
            <a:ext cx="2530974" cy="369332"/>
          </a:xfrm>
          <a:prstGeom prst="rect">
            <a:avLst/>
          </a:prstGeom>
          <a:noFill/>
        </p:spPr>
        <p:txBody>
          <a:bodyPr wrap="none" rtlCol="0">
            <a:spAutoFit/>
          </a:bodyPr>
          <a:lstStyle/>
          <a:p>
            <a:r>
              <a:rPr lang="en-US" dirty="0" smtClean="0"/>
              <a:t>Milner &amp; </a:t>
            </a:r>
            <a:r>
              <a:rPr lang="en-US" dirty="0" err="1" smtClean="0"/>
              <a:t>Goodale</a:t>
            </a:r>
            <a:r>
              <a:rPr lang="en-US" dirty="0" smtClean="0"/>
              <a:t>, 1995</a:t>
            </a:r>
            <a:endParaRPr lang="en-US" dirty="0"/>
          </a:p>
        </p:txBody>
      </p:sp>
    </p:spTree>
    <p:extLst>
      <p:ext uri="{BB962C8B-B14F-4D97-AF65-F5344CB8AC3E}">
        <p14:creationId xmlns:p14="http://schemas.microsoft.com/office/powerpoint/2010/main" val="3426595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528"/>
            <a:ext cx="8229600" cy="1143000"/>
          </a:xfrm>
        </p:spPr>
        <p:txBody>
          <a:bodyPr>
            <a:normAutofit fontScale="90000"/>
          </a:bodyPr>
          <a:lstStyle/>
          <a:p>
            <a:r>
              <a:rPr lang="en-US" dirty="0" smtClean="0"/>
              <a:t>Illusions from processing in context</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23</a:t>
            </a:fld>
            <a:endParaRPr lang="en-US"/>
          </a:p>
        </p:txBody>
      </p:sp>
      <p:pic>
        <p:nvPicPr>
          <p:cNvPr id="5" name="Picture 4"/>
          <p:cNvPicPr>
            <a:picLocks noChangeAspect="1"/>
          </p:cNvPicPr>
          <p:nvPr/>
        </p:nvPicPr>
        <p:blipFill>
          <a:blip r:embed="rId2"/>
          <a:stretch>
            <a:fillRect/>
          </a:stretch>
        </p:blipFill>
        <p:spPr>
          <a:xfrm>
            <a:off x="208691" y="1094472"/>
            <a:ext cx="3801334" cy="2336237"/>
          </a:xfrm>
          <a:prstGeom prst="rect">
            <a:avLst/>
          </a:prstGeom>
        </p:spPr>
      </p:pic>
      <p:sp>
        <p:nvSpPr>
          <p:cNvPr id="6" name="TextBox 5"/>
          <p:cNvSpPr txBox="1"/>
          <p:nvPr/>
        </p:nvSpPr>
        <p:spPr>
          <a:xfrm>
            <a:off x="2358406" y="1172040"/>
            <a:ext cx="2355858" cy="707886"/>
          </a:xfrm>
          <a:prstGeom prst="rect">
            <a:avLst/>
          </a:prstGeom>
          <a:noFill/>
        </p:spPr>
        <p:txBody>
          <a:bodyPr wrap="none" rtlCol="0">
            <a:spAutoFit/>
          </a:bodyPr>
          <a:lstStyle/>
          <a:p>
            <a:r>
              <a:rPr lang="en-US" sz="2000" dirty="0" err="1" smtClean="0"/>
              <a:t>Ebbinghaus</a:t>
            </a:r>
            <a:r>
              <a:rPr lang="en-US" sz="2000" dirty="0" smtClean="0"/>
              <a:t> Illusion: </a:t>
            </a:r>
          </a:p>
          <a:p>
            <a:r>
              <a:rPr lang="en-US" sz="2000" dirty="0" smtClean="0"/>
              <a:t>Size is relative</a:t>
            </a:r>
            <a:endParaRPr lang="en-US" sz="2000" dirty="0"/>
          </a:p>
        </p:txBody>
      </p:sp>
    </p:spTree>
    <p:extLst>
      <p:ext uri="{BB962C8B-B14F-4D97-AF65-F5344CB8AC3E}">
        <p14:creationId xmlns:p14="http://schemas.microsoft.com/office/powerpoint/2010/main" val="3678686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528"/>
            <a:ext cx="8229600" cy="1143000"/>
          </a:xfrm>
        </p:spPr>
        <p:txBody>
          <a:bodyPr>
            <a:normAutofit fontScale="90000"/>
          </a:bodyPr>
          <a:lstStyle/>
          <a:p>
            <a:r>
              <a:rPr lang="en-US" dirty="0" smtClean="0"/>
              <a:t>Illusions from processing in context</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24</a:t>
            </a:fld>
            <a:endParaRPr lang="en-US"/>
          </a:p>
        </p:txBody>
      </p:sp>
      <p:pic>
        <p:nvPicPr>
          <p:cNvPr id="5" name="Picture 4"/>
          <p:cNvPicPr>
            <a:picLocks noChangeAspect="1"/>
          </p:cNvPicPr>
          <p:nvPr/>
        </p:nvPicPr>
        <p:blipFill>
          <a:blip r:embed="rId2"/>
          <a:stretch>
            <a:fillRect/>
          </a:stretch>
        </p:blipFill>
        <p:spPr>
          <a:xfrm>
            <a:off x="208691" y="1094472"/>
            <a:ext cx="3801334" cy="2336237"/>
          </a:xfrm>
          <a:prstGeom prst="rect">
            <a:avLst/>
          </a:prstGeom>
        </p:spPr>
      </p:pic>
      <p:sp>
        <p:nvSpPr>
          <p:cNvPr id="6" name="TextBox 5"/>
          <p:cNvSpPr txBox="1"/>
          <p:nvPr/>
        </p:nvSpPr>
        <p:spPr>
          <a:xfrm>
            <a:off x="2358406" y="1172040"/>
            <a:ext cx="2355858" cy="707886"/>
          </a:xfrm>
          <a:prstGeom prst="rect">
            <a:avLst/>
          </a:prstGeom>
          <a:noFill/>
        </p:spPr>
        <p:txBody>
          <a:bodyPr wrap="none" rtlCol="0">
            <a:spAutoFit/>
          </a:bodyPr>
          <a:lstStyle/>
          <a:p>
            <a:r>
              <a:rPr lang="en-US" sz="2000" dirty="0" err="1" smtClean="0"/>
              <a:t>Ebbinghaus</a:t>
            </a:r>
            <a:r>
              <a:rPr lang="en-US" sz="2000" dirty="0" smtClean="0"/>
              <a:t> Illusion: </a:t>
            </a:r>
          </a:p>
          <a:p>
            <a:r>
              <a:rPr lang="en-US" sz="2000" dirty="0" smtClean="0"/>
              <a:t>Size is relative</a:t>
            </a:r>
            <a:endParaRPr lang="en-US" sz="2000" dirty="0"/>
          </a:p>
        </p:txBody>
      </p:sp>
      <p:pic>
        <p:nvPicPr>
          <p:cNvPr id="12" name="Picture 11" descr="The_Dress_(viral_phenomen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109" y="853368"/>
            <a:ext cx="1976758" cy="2635678"/>
          </a:xfrm>
          <a:prstGeom prst="rect">
            <a:avLst/>
          </a:prstGeom>
        </p:spPr>
      </p:pic>
      <p:sp>
        <p:nvSpPr>
          <p:cNvPr id="14" name="TextBox 13"/>
          <p:cNvSpPr txBox="1"/>
          <p:nvPr/>
        </p:nvSpPr>
        <p:spPr>
          <a:xfrm>
            <a:off x="4907045" y="1172040"/>
            <a:ext cx="1991064" cy="1631216"/>
          </a:xfrm>
          <a:prstGeom prst="rect">
            <a:avLst/>
          </a:prstGeom>
          <a:noFill/>
        </p:spPr>
        <p:txBody>
          <a:bodyPr wrap="square" rtlCol="0">
            <a:spAutoFit/>
          </a:bodyPr>
          <a:lstStyle/>
          <a:p>
            <a:r>
              <a:rPr lang="en-US" sz="2000" dirty="0" smtClean="0"/>
              <a:t>“The dress”: Color is relative &amp; influenced by frequently-perceived hues</a:t>
            </a:r>
            <a:endParaRPr lang="en-US" sz="2000" dirty="0"/>
          </a:p>
        </p:txBody>
      </p:sp>
    </p:spTree>
    <p:extLst>
      <p:ext uri="{BB962C8B-B14F-4D97-AF65-F5344CB8AC3E}">
        <p14:creationId xmlns:p14="http://schemas.microsoft.com/office/powerpoint/2010/main" val="21546861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528"/>
            <a:ext cx="8229600" cy="1143000"/>
          </a:xfrm>
        </p:spPr>
        <p:txBody>
          <a:bodyPr>
            <a:normAutofit fontScale="90000"/>
          </a:bodyPr>
          <a:lstStyle/>
          <a:p>
            <a:r>
              <a:rPr lang="en-US" dirty="0" smtClean="0"/>
              <a:t>Illusions from processing in context</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25</a:t>
            </a:fld>
            <a:endParaRPr lang="en-US"/>
          </a:p>
        </p:txBody>
      </p:sp>
      <p:pic>
        <p:nvPicPr>
          <p:cNvPr id="5" name="Picture 4"/>
          <p:cNvPicPr>
            <a:picLocks noChangeAspect="1"/>
          </p:cNvPicPr>
          <p:nvPr/>
        </p:nvPicPr>
        <p:blipFill>
          <a:blip r:embed="rId2"/>
          <a:stretch>
            <a:fillRect/>
          </a:stretch>
        </p:blipFill>
        <p:spPr>
          <a:xfrm>
            <a:off x="208691" y="1094472"/>
            <a:ext cx="3801334" cy="2336237"/>
          </a:xfrm>
          <a:prstGeom prst="rect">
            <a:avLst/>
          </a:prstGeom>
        </p:spPr>
      </p:pic>
      <p:sp>
        <p:nvSpPr>
          <p:cNvPr id="6" name="TextBox 5"/>
          <p:cNvSpPr txBox="1"/>
          <p:nvPr/>
        </p:nvSpPr>
        <p:spPr>
          <a:xfrm>
            <a:off x="2358406" y="1172040"/>
            <a:ext cx="2355858" cy="707886"/>
          </a:xfrm>
          <a:prstGeom prst="rect">
            <a:avLst/>
          </a:prstGeom>
          <a:noFill/>
        </p:spPr>
        <p:txBody>
          <a:bodyPr wrap="none" rtlCol="0">
            <a:spAutoFit/>
          </a:bodyPr>
          <a:lstStyle/>
          <a:p>
            <a:r>
              <a:rPr lang="en-US" sz="2000" dirty="0" err="1" smtClean="0"/>
              <a:t>Ebbinghaus</a:t>
            </a:r>
            <a:r>
              <a:rPr lang="en-US" sz="2000" dirty="0" smtClean="0"/>
              <a:t> Illusion: </a:t>
            </a:r>
          </a:p>
          <a:p>
            <a:r>
              <a:rPr lang="en-US" sz="2000" dirty="0" smtClean="0"/>
              <a:t>Size is relative</a:t>
            </a:r>
            <a:endParaRPr lang="en-US" sz="2000" dirty="0"/>
          </a:p>
        </p:txBody>
      </p:sp>
      <p:pic>
        <p:nvPicPr>
          <p:cNvPr id="12" name="Picture 11" descr="The_Dress_(viral_phenomen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109" y="853368"/>
            <a:ext cx="1976758" cy="2635678"/>
          </a:xfrm>
          <a:prstGeom prst="rect">
            <a:avLst/>
          </a:prstGeom>
        </p:spPr>
      </p:pic>
      <p:sp>
        <p:nvSpPr>
          <p:cNvPr id="14" name="TextBox 13"/>
          <p:cNvSpPr txBox="1"/>
          <p:nvPr/>
        </p:nvSpPr>
        <p:spPr>
          <a:xfrm>
            <a:off x="4907045" y="1172040"/>
            <a:ext cx="1991064" cy="1631216"/>
          </a:xfrm>
          <a:prstGeom prst="rect">
            <a:avLst/>
          </a:prstGeom>
          <a:noFill/>
        </p:spPr>
        <p:txBody>
          <a:bodyPr wrap="square" rtlCol="0">
            <a:spAutoFit/>
          </a:bodyPr>
          <a:lstStyle/>
          <a:p>
            <a:r>
              <a:rPr lang="en-US" sz="2000" dirty="0" smtClean="0"/>
              <a:t>“The dress”: Color is relative &amp; influenced by frequently-perceived hues</a:t>
            </a:r>
            <a:endParaRPr lang="en-US" sz="2000" dirty="0"/>
          </a:p>
        </p:txBody>
      </p:sp>
      <p:pic>
        <p:nvPicPr>
          <p:cNvPr id="18" name="Picture 17"/>
          <p:cNvPicPr>
            <a:picLocks noChangeAspect="1"/>
          </p:cNvPicPr>
          <p:nvPr/>
        </p:nvPicPr>
        <p:blipFill>
          <a:blip r:embed="rId4"/>
          <a:stretch>
            <a:fillRect/>
          </a:stretch>
        </p:blipFill>
        <p:spPr>
          <a:xfrm>
            <a:off x="4367086" y="4186536"/>
            <a:ext cx="1948807" cy="2608744"/>
          </a:xfrm>
          <a:prstGeom prst="rect">
            <a:avLst/>
          </a:prstGeom>
        </p:spPr>
      </p:pic>
      <p:pic>
        <p:nvPicPr>
          <p:cNvPr id="19" name="Picture 18"/>
          <p:cNvPicPr>
            <a:picLocks noChangeAspect="1"/>
          </p:cNvPicPr>
          <p:nvPr/>
        </p:nvPicPr>
        <p:blipFill>
          <a:blip r:embed="rId4"/>
          <a:stretch>
            <a:fillRect/>
          </a:stretch>
        </p:blipFill>
        <p:spPr>
          <a:xfrm>
            <a:off x="6369455" y="4186536"/>
            <a:ext cx="1948807" cy="2608744"/>
          </a:xfrm>
          <a:prstGeom prst="rect">
            <a:avLst/>
          </a:prstGeom>
        </p:spPr>
      </p:pic>
      <p:sp>
        <p:nvSpPr>
          <p:cNvPr id="20" name="TextBox 19"/>
          <p:cNvSpPr txBox="1"/>
          <p:nvPr/>
        </p:nvSpPr>
        <p:spPr>
          <a:xfrm>
            <a:off x="4119704" y="3478650"/>
            <a:ext cx="3093991" cy="707886"/>
          </a:xfrm>
          <a:prstGeom prst="rect">
            <a:avLst/>
          </a:prstGeom>
          <a:noFill/>
        </p:spPr>
        <p:txBody>
          <a:bodyPr wrap="none" rtlCol="0">
            <a:spAutoFit/>
          </a:bodyPr>
          <a:lstStyle/>
          <a:p>
            <a:r>
              <a:rPr lang="en-US" sz="2000" dirty="0" smtClean="0"/>
              <a:t>Leaning tower illusion: </a:t>
            </a:r>
          </a:p>
          <a:p>
            <a:r>
              <a:rPr lang="en-US" sz="2000" dirty="0" smtClean="0"/>
              <a:t>Expectation of perspective</a:t>
            </a:r>
          </a:p>
        </p:txBody>
      </p:sp>
    </p:spTree>
    <p:extLst>
      <p:ext uri="{BB962C8B-B14F-4D97-AF65-F5344CB8AC3E}">
        <p14:creationId xmlns:p14="http://schemas.microsoft.com/office/powerpoint/2010/main" val="19315488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528"/>
            <a:ext cx="8229600" cy="1143000"/>
          </a:xfrm>
        </p:spPr>
        <p:txBody>
          <a:bodyPr>
            <a:normAutofit fontScale="90000"/>
          </a:bodyPr>
          <a:lstStyle/>
          <a:p>
            <a:r>
              <a:rPr lang="en-US" dirty="0" smtClean="0"/>
              <a:t>Illusions from processing in context</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26</a:t>
            </a:fld>
            <a:endParaRPr lang="en-US"/>
          </a:p>
        </p:txBody>
      </p:sp>
      <p:pic>
        <p:nvPicPr>
          <p:cNvPr id="5" name="Picture 4"/>
          <p:cNvPicPr>
            <a:picLocks noChangeAspect="1"/>
          </p:cNvPicPr>
          <p:nvPr/>
        </p:nvPicPr>
        <p:blipFill>
          <a:blip r:embed="rId2"/>
          <a:stretch>
            <a:fillRect/>
          </a:stretch>
        </p:blipFill>
        <p:spPr>
          <a:xfrm>
            <a:off x="208691" y="1094472"/>
            <a:ext cx="3801334" cy="2336237"/>
          </a:xfrm>
          <a:prstGeom prst="rect">
            <a:avLst/>
          </a:prstGeom>
        </p:spPr>
      </p:pic>
      <p:sp>
        <p:nvSpPr>
          <p:cNvPr id="6" name="TextBox 5"/>
          <p:cNvSpPr txBox="1"/>
          <p:nvPr/>
        </p:nvSpPr>
        <p:spPr>
          <a:xfrm>
            <a:off x="2358406" y="1172040"/>
            <a:ext cx="2355858" cy="707886"/>
          </a:xfrm>
          <a:prstGeom prst="rect">
            <a:avLst/>
          </a:prstGeom>
          <a:noFill/>
        </p:spPr>
        <p:txBody>
          <a:bodyPr wrap="none" rtlCol="0">
            <a:spAutoFit/>
          </a:bodyPr>
          <a:lstStyle/>
          <a:p>
            <a:r>
              <a:rPr lang="en-US" sz="2000" dirty="0" err="1" smtClean="0"/>
              <a:t>Ebbinghaus</a:t>
            </a:r>
            <a:r>
              <a:rPr lang="en-US" sz="2000" dirty="0" smtClean="0"/>
              <a:t> Illusion: </a:t>
            </a:r>
          </a:p>
          <a:p>
            <a:r>
              <a:rPr lang="en-US" sz="2000" dirty="0" smtClean="0"/>
              <a:t>Size is relative</a:t>
            </a:r>
            <a:endParaRPr lang="en-US" sz="2000" dirty="0"/>
          </a:p>
        </p:txBody>
      </p:sp>
      <p:pic>
        <p:nvPicPr>
          <p:cNvPr id="12" name="Picture 11" descr="The_Dress_(viral_phenomen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109" y="853368"/>
            <a:ext cx="1976758" cy="2635678"/>
          </a:xfrm>
          <a:prstGeom prst="rect">
            <a:avLst/>
          </a:prstGeom>
        </p:spPr>
      </p:pic>
      <p:sp>
        <p:nvSpPr>
          <p:cNvPr id="14" name="TextBox 13"/>
          <p:cNvSpPr txBox="1"/>
          <p:nvPr/>
        </p:nvSpPr>
        <p:spPr>
          <a:xfrm>
            <a:off x="4907045" y="1172040"/>
            <a:ext cx="1991064" cy="1631216"/>
          </a:xfrm>
          <a:prstGeom prst="rect">
            <a:avLst/>
          </a:prstGeom>
          <a:noFill/>
        </p:spPr>
        <p:txBody>
          <a:bodyPr wrap="square" rtlCol="0">
            <a:spAutoFit/>
          </a:bodyPr>
          <a:lstStyle/>
          <a:p>
            <a:r>
              <a:rPr lang="en-US" sz="2000" dirty="0" smtClean="0"/>
              <a:t>“The dress”: Color is relative &amp; influenced by frequently-perceived hues</a:t>
            </a:r>
            <a:endParaRPr lang="en-US" sz="2000" dirty="0"/>
          </a:p>
        </p:txBody>
      </p:sp>
      <p:pic>
        <p:nvPicPr>
          <p:cNvPr id="16" name="Picture 15"/>
          <p:cNvPicPr>
            <a:picLocks noChangeAspect="1"/>
          </p:cNvPicPr>
          <p:nvPr/>
        </p:nvPicPr>
        <p:blipFill>
          <a:blip r:embed="rId4"/>
          <a:stretch>
            <a:fillRect/>
          </a:stretch>
        </p:blipFill>
        <p:spPr>
          <a:xfrm>
            <a:off x="280415" y="4406054"/>
            <a:ext cx="3617971" cy="2389226"/>
          </a:xfrm>
          <a:prstGeom prst="rect">
            <a:avLst/>
          </a:prstGeom>
        </p:spPr>
      </p:pic>
      <p:sp>
        <p:nvSpPr>
          <p:cNvPr id="17" name="TextBox 16"/>
          <p:cNvSpPr txBox="1"/>
          <p:nvPr/>
        </p:nvSpPr>
        <p:spPr>
          <a:xfrm>
            <a:off x="457200" y="3698168"/>
            <a:ext cx="3552825" cy="707886"/>
          </a:xfrm>
          <a:prstGeom prst="rect">
            <a:avLst/>
          </a:prstGeom>
          <a:noFill/>
        </p:spPr>
        <p:txBody>
          <a:bodyPr wrap="square" rtlCol="0">
            <a:spAutoFit/>
          </a:bodyPr>
          <a:lstStyle/>
          <a:p>
            <a:r>
              <a:rPr lang="en-US" sz="2000" dirty="0" smtClean="0"/>
              <a:t>Shepard’s Tables:</a:t>
            </a:r>
          </a:p>
          <a:p>
            <a:r>
              <a:rPr lang="en-US" sz="2000" dirty="0" smtClean="0"/>
              <a:t>Shape &amp; size altered by depth</a:t>
            </a:r>
            <a:endParaRPr lang="en-US" sz="2000" dirty="0"/>
          </a:p>
        </p:txBody>
      </p:sp>
      <p:pic>
        <p:nvPicPr>
          <p:cNvPr id="18" name="Picture 17"/>
          <p:cNvPicPr>
            <a:picLocks noChangeAspect="1"/>
          </p:cNvPicPr>
          <p:nvPr/>
        </p:nvPicPr>
        <p:blipFill>
          <a:blip r:embed="rId5"/>
          <a:stretch>
            <a:fillRect/>
          </a:stretch>
        </p:blipFill>
        <p:spPr>
          <a:xfrm>
            <a:off x="4367086" y="4186536"/>
            <a:ext cx="1948807" cy="2608744"/>
          </a:xfrm>
          <a:prstGeom prst="rect">
            <a:avLst/>
          </a:prstGeom>
        </p:spPr>
      </p:pic>
      <p:pic>
        <p:nvPicPr>
          <p:cNvPr id="19" name="Picture 18"/>
          <p:cNvPicPr>
            <a:picLocks noChangeAspect="1"/>
          </p:cNvPicPr>
          <p:nvPr/>
        </p:nvPicPr>
        <p:blipFill>
          <a:blip r:embed="rId5"/>
          <a:stretch>
            <a:fillRect/>
          </a:stretch>
        </p:blipFill>
        <p:spPr>
          <a:xfrm>
            <a:off x="6369455" y="4186536"/>
            <a:ext cx="1948807" cy="2608744"/>
          </a:xfrm>
          <a:prstGeom prst="rect">
            <a:avLst/>
          </a:prstGeom>
        </p:spPr>
      </p:pic>
      <p:sp>
        <p:nvSpPr>
          <p:cNvPr id="20" name="TextBox 19"/>
          <p:cNvSpPr txBox="1"/>
          <p:nvPr/>
        </p:nvSpPr>
        <p:spPr>
          <a:xfrm>
            <a:off x="4119704" y="3478650"/>
            <a:ext cx="3093991" cy="707886"/>
          </a:xfrm>
          <a:prstGeom prst="rect">
            <a:avLst/>
          </a:prstGeom>
          <a:noFill/>
        </p:spPr>
        <p:txBody>
          <a:bodyPr wrap="none" rtlCol="0">
            <a:spAutoFit/>
          </a:bodyPr>
          <a:lstStyle/>
          <a:p>
            <a:r>
              <a:rPr lang="en-US" sz="2000" dirty="0" smtClean="0"/>
              <a:t>Leaning tower illusion: </a:t>
            </a:r>
          </a:p>
          <a:p>
            <a:r>
              <a:rPr lang="en-US" sz="2000" dirty="0" smtClean="0"/>
              <a:t>Expectation of perspective</a:t>
            </a:r>
          </a:p>
        </p:txBody>
      </p:sp>
    </p:spTree>
    <p:extLst>
      <p:ext uri="{BB962C8B-B14F-4D97-AF65-F5344CB8AC3E}">
        <p14:creationId xmlns:p14="http://schemas.microsoft.com/office/powerpoint/2010/main" val="37836744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528"/>
            <a:ext cx="8229600" cy="1143000"/>
          </a:xfrm>
        </p:spPr>
        <p:txBody>
          <a:bodyPr>
            <a:normAutofit fontScale="90000"/>
          </a:bodyPr>
          <a:lstStyle/>
          <a:p>
            <a:r>
              <a:rPr lang="en-US" dirty="0" smtClean="0"/>
              <a:t>Illusions from processing in context</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27</a:t>
            </a:fld>
            <a:endParaRPr lang="en-US"/>
          </a:p>
        </p:txBody>
      </p:sp>
      <p:pic>
        <p:nvPicPr>
          <p:cNvPr id="5" name="Picture 4"/>
          <p:cNvPicPr>
            <a:picLocks noChangeAspect="1"/>
          </p:cNvPicPr>
          <p:nvPr/>
        </p:nvPicPr>
        <p:blipFill>
          <a:blip r:embed="rId2"/>
          <a:stretch>
            <a:fillRect/>
          </a:stretch>
        </p:blipFill>
        <p:spPr>
          <a:xfrm>
            <a:off x="-121215" y="754714"/>
            <a:ext cx="3194038" cy="1963003"/>
          </a:xfrm>
          <a:prstGeom prst="rect">
            <a:avLst/>
          </a:prstGeom>
        </p:spPr>
      </p:pic>
      <p:pic>
        <p:nvPicPr>
          <p:cNvPr id="12" name="Picture 11" descr="The_Dress_(viral_phenomen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431" y="1094472"/>
            <a:ext cx="1905108" cy="2540145"/>
          </a:xfrm>
          <a:prstGeom prst="rect">
            <a:avLst/>
          </a:prstGeom>
        </p:spPr>
      </p:pic>
      <p:sp>
        <p:nvSpPr>
          <p:cNvPr id="3" name="TextBox 2"/>
          <p:cNvSpPr txBox="1"/>
          <p:nvPr/>
        </p:nvSpPr>
        <p:spPr>
          <a:xfrm>
            <a:off x="830916" y="2915890"/>
            <a:ext cx="5596928" cy="1384995"/>
          </a:xfrm>
          <a:prstGeom prst="rect">
            <a:avLst/>
          </a:prstGeom>
          <a:noFill/>
        </p:spPr>
        <p:txBody>
          <a:bodyPr wrap="square" rtlCol="0">
            <a:spAutoFit/>
          </a:bodyPr>
          <a:lstStyle/>
          <a:p>
            <a:r>
              <a:rPr lang="en-US" sz="2800" dirty="0" smtClean="0">
                <a:sym typeface="Wingdings"/>
              </a:rPr>
              <a:t></a:t>
            </a:r>
            <a:r>
              <a:rPr lang="en-US" sz="2800" dirty="0" smtClean="0"/>
              <a:t> Area, color, shape, and size are influenced by perceptual factors &amp; prior experience</a:t>
            </a:r>
            <a:endParaRPr lang="en-US" sz="2800" dirty="0"/>
          </a:p>
        </p:txBody>
      </p:sp>
      <p:pic>
        <p:nvPicPr>
          <p:cNvPr id="11" name="Picture 10"/>
          <p:cNvPicPr>
            <a:picLocks noChangeAspect="1"/>
          </p:cNvPicPr>
          <p:nvPr/>
        </p:nvPicPr>
        <p:blipFill>
          <a:blip r:embed="rId4"/>
          <a:stretch>
            <a:fillRect/>
          </a:stretch>
        </p:blipFill>
        <p:spPr>
          <a:xfrm>
            <a:off x="280416" y="5013956"/>
            <a:ext cx="2792408" cy="1844043"/>
          </a:xfrm>
          <a:prstGeom prst="rect">
            <a:avLst/>
          </a:prstGeom>
        </p:spPr>
      </p:pic>
      <p:pic>
        <p:nvPicPr>
          <p:cNvPr id="13" name="Picture 12"/>
          <p:cNvPicPr>
            <a:picLocks noChangeAspect="1"/>
          </p:cNvPicPr>
          <p:nvPr/>
        </p:nvPicPr>
        <p:blipFill>
          <a:blip r:embed="rId5"/>
          <a:stretch>
            <a:fillRect/>
          </a:stretch>
        </p:blipFill>
        <p:spPr>
          <a:xfrm>
            <a:off x="4935857" y="4724247"/>
            <a:ext cx="1491987" cy="1997228"/>
          </a:xfrm>
          <a:prstGeom prst="rect">
            <a:avLst/>
          </a:prstGeom>
        </p:spPr>
      </p:pic>
      <p:pic>
        <p:nvPicPr>
          <p:cNvPr id="15" name="Picture 14"/>
          <p:cNvPicPr>
            <a:picLocks noChangeAspect="1"/>
          </p:cNvPicPr>
          <p:nvPr/>
        </p:nvPicPr>
        <p:blipFill>
          <a:blip r:embed="rId5"/>
          <a:stretch>
            <a:fillRect/>
          </a:stretch>
        </p:blipFill>
        <p:spPr>
          <a:xfrm>
            <a:off x="6459200" y="4711624"/>
            <a:ext cx="1491987" cy="1997228"/>
          </a:xfrm>
          <a:prstGeom prst="rect">
            <a:avLst/>
          </a:prstGeom>
        </p:spPr>
      </p:pic>
    </p:spTree>
    <p:extLst>
      <p:ext uri="{BB962C8B-B14F-4D97-AF65-F5344CB8AC3E}">
        <p14:creationId xmlns:p14="http://schemas.microsoft.com/office/powerpoint/2010/main" val="38908905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18"/>
            <a:ext cx="8229600" cy="1143000"/>
          </a:xfrm>
        </p:spPr>
        <p:txBody>
          <a:bodyPr>
            <a:normAutofit/>
          </a:bodyPr>
          <a:lstStyle/>
          <a:p>
            <a:r>
              <a:rPr lang="en-US" dirty="0" smtClean="0"/>
              <a:t>Vision &amp; Attention</a:t>
            </a:r>
            <a:endParaRPr lang="en-US" dirty="0"/>
          </a:p>
        </p:txBody>
      </p:sp>
      <p:sp>
        <p:nvSpPr>
          <p:cNvPr id="3" name="Content Placeholder 2"/>
          <p:cNvSpPr>
            <a:spLocks noGrp="1"/>
          </p:cNvSpPr>
          <p:nvPr>
            <p:ph idx="1"/>
          </p:nvPr>
        </p:nvSpPr>
        <p:spPr>
          <a:xfrm>
            <a:off x="457200" y="1141761"/>
            <a:ext cx="8229600" cy="4525963"/>
          </a:xfrm>
        </p:spPr>
        <p:txBody>
          <a:bodyPr>
            <a:normAutofit/>
          </a:bodyPr>
          <a:lstStyle/>
          <a:p>
            <a:pPr marL="0" indent="0">
              <a:buNone/>
            </a:pPr>
            <a:r>
              <a:rPr lang="en-US" sz="2400" dirty="0" smtClean="0"/>
              <a:t>-Because vision &amp; attention are </a:t>
            </a:r>
            <a:r>
              <a:rPr lang="en-US" sz="2400" i="1" dirty="0" smtClean="0"/>
              <a:t>both </a:t>
            </a:r>
            <a:r>
              <a:rPr lang="en-US" sz="2400" dirty="0" smtClean="0"/>
              <a:t>recruited for perception, some contrasts are easier than others</a:t>
            </a:r>
          </a:p>
          <a:p>
            <a:pPr marL="0" indent="0">
              <a:buNone/>
            </a:pPr>
            <a:r>
              <a:rPr lang="en-US" sz="2400" dirty="0" smtClean="0"/>
              <a:t>-Serial search (for conjunctions) </a:t>
            </a:r>
            <a:r>
              <a:rPr lang="en-US" sz="2400" dirty="0" err="1" smtClean="0"/>
              <a:t>vs</a:t>
            </a:r>
            <a:r>
              <a:rPr lang="en-US" sz="2400" dirty="0" smtClean="0"/>
              <a:t> pop-out</a:t>
            </a:r>
            <a:endParaRPr lang="en-US" sz="2400" dirty="0"/>
          </a:p>
        </p:txBody>
      </p:sp>
      <p:sp>
        <p:nvSpPr>
          <p:cNvPr id="4" name="Slide Number Placeholder 3"/>
          <p:cNvSpPr>
            <a:spLocks noGrp="1"/>
          </p:cNvSpPr>
          <p:nvPr>
            <p:ph type="sldNum" sz="quarter" idx="12"/>
          </p:nvPr>
        </p:nvSpPr>
        <p:spPr/>
        <p:txBody>
          <a:bodyPr/>
          <a:lstStyle/>
          <a:p>
            <a:fld id="{3798B529-C0C1-5449-A5EB-446AB98927C4}" type="slidenum">
              <a:rPr lang="en-US" smtClean="0"/>
              <a:t>28</a:t>
            </a:fld>
            <a:endParaRPr lang="en-US"/>
          </a:p>
        </p:txBody>
      </p:sp>
      <p:sp>
        <p:nvSpPr>
          <p:cNvPr id="5" name="TextBox 4"/>
          <p:cNvSpPr txBox="1"/>
          <p:nvPr/>
        </p:nvSpPr>
        <p:spPr>
          <a:xfrm>
            <a:off x="0" y="6296422"/>
            <a:ext cx="7917552" cy="523220"/>
          </a:xfrm>
          <a:prstGeom prst="rect">
            <a:avLst/>
          </a:prstGeom>
          <a:noFill/>
        </p:spPr>
        <p:txBody>
          <a:bodyPr wrap="none" rtlCol="0">
            <a:spAutoFit/>
          </a:bodyPr>
          <a:lstStyle/>
          <a:p>
            <a:r>
              <a:rPr lang="en-US" sz="2800" b="1" u="sng" dirty="0" err="1" smtClean="0"/>
              <a:t>Triesman</a:t>
            </a:r>
            <a:r>
              <a:rPr lang="en-US" sz="2800" b="1" u="sng" dirty="0" smtClean="0"/>
              <a:t> &amp; </a:t>
            </a:r>
            <a:r>
              <a:rPr lang="en-US" sz="2800" b="1" u="sng" dirty="0" err="1" smtClean="0"/>
              <a:t>Gelade</a:t>
            </a:r>
            <a:r>
              <a:rPr lang="en-US" sz="2800" b="1" u="sng" dirty="0" smtClean="0"/>
              <a:t>, 1980</a:t>
            </a:r>
            <a:r>
              <a:rPr lang="en-US" dirty="0" smtClean="0"/>
              <a:t>; figure from Hochstein &amp; </a:t>
            </a:r>
            <a:r>
              <a:rPr lang="en-US" dirty="0" err="1" smtClean="0"/>
              <a:t>Ahissar</a:t>
            </a:r>
            <a:r>
              <a:rPr lang="en-US" dirty="0" smtClean="0"/>
              <a:t>, 2002</a:t>
            </a:r>
            <a:endParaRPr lang="en-US" dirty="0"/>
          </a:p>
        </p:txBody>
      </p:sp>
      <p:pic>
        <p:nvPicPr>
          <p:cNvPr id="6" name="Picture 5"/>
          <p:cNvPicPr>
            <a:picLocks noChangeAspect="1"/>
          </p:cNvPicPr>
          <p:nvPr/>
        </p:nvPicPr>
        <p:blipFill>
          <a:blip r:embed="rId2"/>
          <a:stretch>
            <a:fillRect/>
          </a:stretch>
        </p:blipFill>
        <p:spPr>
          <a:xfrm>
            <a:off x="1742778" y="2540145"/>
            <a:ext cx="5944745" cy="3611664"/>
          </a:xfrm>
          <a:prstGeom prst="rect">
            <a:avLst/>
          </a:prstGeom>
        </p:spPr>
      </p:pic>
    </p:spTree>
    <p:extLst>
      <p:ext uri="{BB962C8B-B14F-4D97-AF65-F5344CB8AC3E}">
        <p14:creationId xmlns:p14="http://schemas.microsoft.com/office/powerpoint/2010/main" val="743891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18"/>
            <a:ext cx="8229600" cy="1143000"/>
          </a:xfrm>
        </p:spPr>
        <p:txBody>
          <a:bodyPr>
            <a:normAutofit/>
          </a:bodyPr>
          <a:lstStyle/>
          <a:p>
            <a:r>
              <a:rPr lang="en-US" dirty="0" smtClean="0"/>
              <a:t>Vision &amp; Attention</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29</a:t>
            </a:fld>
            <a:endParaRPr lang="en-US"/>
          </a:p>
        </p:txBody>
      </p:sp>
      <p:sp>
        <p:nvSpPr>
          <p:cNvPr id="5" name="TextBox 4"/>
          <p:cNvSpPr txBox="1"/>
          <p:nvPr/>
        </p:nvSpPr>
        <p:spPr>
          <a:xfrm>
            <a:off x="0" y="6296422"/>
            <a:ext cx="7917552" cy="523220"/>
          </a:xfrm>
          <a:prstGeom prst="rect">
            <a:avLst/>
          </a:prstGeom>
          <a:noFill/>
        </p:spPr>
        <p:txBody>
          <a:bodyPr wrap="none" rtlCol="0">
            <a:spAutoFit/>
          </a:bodyPr>
          <a:lstStyle/>
          <a:p>
            <a:r>
              <a:rPr lang="en-US" sz="2800" b="1" u="sng" dirty="0" err="1" smtClean="0"/>
              <a:t>Triesman</a:t>
            </a:r>
            <a:r>
              <a:rPr lang="en-US" sz="2800" b="1" u="sng" dirty="0" smtClean="0"/>
              <a:t> &amp; </a:t>
            </a:r>
            <a:r>
              <a:rPr lang="en-US" sz="2800" b="1" u="sng" dirty="0" err="1" smtClean="0"/>
              <a:t>Gelade</a:t>
            </a:r>
            <a:r>
              <a:rPr lang="en-US" sz="2800" b="1" u="sng" dirty="0" smtClean="0"/>
              <a:t>, 1980</a:t>
            </a:r>
            <a:r>
              <a:rPr lang="en-US" dirty="0" smtClean="0"/>
              <a:t>; figure from Hochstein &amp; </a:t>
            </a:r>
            <a:r>
              <a:rPr lang="en-US" dirty="0" err="1" smtClean="0"/>
              <a:t>Ahissar</a:t>
            </a:r>
            <a:r>
              <a:rPr lang="en-US" dirty="0" smtClean="0"/>
              <a:t>, 2002</a:t>
            </a:r>
            <a:endParaRPr lang="en-US" dirty="0"/>
          </a:p>
        </p:txBody>
      </p:sp>
      <p:pic>
        <p:nvPicPr>
          <p:cNvPr id="6" name="Picture 5"/>
          <p:cNvPicPr>
            <a:picLocks noChangeAspect="1"/>
          </p:cNvPicPr>
          <p:nvPr/>
        </p:nvPicPr>
        <p:blipFill>
          <a:blip r:embed="rId2"/>
          <a:stretch>
            <a:fillRect/>
          </a:stretch>
        </p:blipFill>
        <p:spPr>
          <a:xfrm>
            <a:off x="1742778" y="2540145"/>
            <a:ext cx="5944745" cy="3611664"/>
          </a:xfrm>
          <a:prstGeom prst="rect">
            <a:avLst/>
          </a:prstGeom>
        </p:spPr>
      </p:pic>
      <p:sp>
        <p:nvSpPr>
          <p:cNvPr id="7" name="TextBox 6"/>
          <p:cNvSpPr txBox="1"/>
          <p:nvPr/>
        </p:nvSpPr>
        <p:spPr>
          <a:xfrm>
            <a:off x="768206" y="1662981"/>
            <a:ext cx="7806744" cy="584776"/>
          </a:xfrm>
          <a:prstGeom prst="rect">
            <a:avLst/>
          </a:prstGeom>
          <a:solidFill>
            <a:schemeClr val="bg1"/>
          </a:solidFill>
        </p:spPr>
        <p:txBody>
          <a:bodyPr wrap="none" rtlCol="0">
            <a:spAutoFit/>
          </a:bodyPr>
          <a:lstStyle/>
          <a:p>
            <a:r>
              <a:rPr lang="en-US" sz="3200" dirty="0" smtClean="0">
                <a:sym typeface="Wingdings"/>
              </a:rPr>
              <a:t></a:t>
            </a:r>
            <a:r>
              <a:rPr lang="en-US" sz="3200" dirty="0" smtClean="0"/>
              <a:t>ONE THING is an easier contrast than two</a:t>
            </a:r>
            <a:endParaRPr lang="en-US" dirty="0"/>
          </a:p>
        </p:txBody>
      </p:sp>
    </p:spTree>
    <p:extLst>
      <p:ext uri="{BB962C8B-B14F-4D97-AF65-F5344CB8AC3E}">
        <p14:creationId xmlns:p14="http://schemas.microsoft.com/office/powerpoint/2010/main" val="2283179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The visual system: Retina</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a:t>
            </a:fld>
            <a:endParaRPr lang="en-US"/>
          </a:p>
        </p:txBody>
      </p:sp>
      <p:pic>
        <p:nvPicPr>
          <p:cNvPr id="9" name="Picture 8"/>
          <p:cNvPicPr>
            <a:picLocks noChangeAspect="1"/>
          </p:cNvPicPr>
          <p:nvPr/>
        </p:nvPicPr>
        <p:blipFill>
          <a:blip r:embed="rId2"/>
          <a:stretch>
            <a:fillRect/>
          </a:stretch>
        </p:blipFill>
        <p:spPr>
          <a:xfrm>
            <a:off x="457200" y="1143001"/>
            <a:ext cx="4042292" cy="2076570"/>
          </a:xfrm>
          <a:prstGeom prst="rect">
            <a:avLst/>
          </a:prstGeom>
        </p:spPr>
      </p:pic>
      <p:sp>
        <p:nvSpPr>
          <p:cNvPr id="10" name="TextBox 9"/>
          <p:cNvSpPr txBox="1"/>
          <p:nvPr/>
        </p:nvSpPr>
        <p:spPr>
          <a:xfrm>
            <a:off x="235857" y="3674487"/>
            <a:ext cx="8450943" cy="1569660"/>
          </a:xfrm>
          <a:prstGeom prst="rect">
            <a:avLst/>
          </a:prstGeom>
          <a:noFill/>
        </p:spPr>
        <p:txBody>
          <a:bodyPr wrap="square" rtlCol="0">
            <a:spAutoFit/>
          </a:bodyPr>
          <a:lstStyle/>
          <a:p>
            <a:r>
              <a:rPr lang="en-US" sz="2400" dirty="0" smtClean="0"/>
              <a:t>Light enters eye</a:t>
            </a:r>
          </a:p>
          <a:p>
            <a:r>
              <a:rPr lang="en-US" sz="2400" dirty="0" smtClean="0"/>
              <a:t>Lands on two types of light receptor cells:</a:t>
            </a:r>
          </a:p>
          <a:p>
            <a:r>
              <a:rPr lang="en-US" sz="2400" dirty="0"/>
              <a:t>	</a:t>
            </a:r>
            <a:r>
              <a:rPr lang="en-US" sz="2400" i="1" dirty="0" smtClean="0"/>
              <a:t>rods </a:t>
            </a:r>
            <a:r>
              <a:rPr lang="en-US" sz="2400" dirty="0" smtClean="0"/>
              <a:t>(sensitive to contrast)</a:t>
            </a:r>
          </a:p>
          <a:p>
            <a:r>
              <a:rPr lang="en-US" sz="2400" dirty="0"/>
              <a:t>	</a:t>
            </a:r>
            <a:r>
              <a:rPr lang="en-US" sz="2400" i="1" dirty="0" smtClean="0"/>
              <a:t>cones </a:t>
            </a:r>
            <a:r>
              <a:rPr lang="en-US" sz="2400" dirty="0" smtClean="0"/>
              <a:t>(sensitive to color)</a:t>
            </a:r>
          </a:p>
        </p:txBody>
      </p:sp>
      <p:pic>
        <p:nvPicPr>
          <p:cNvPr id="11" name="Picture 10"/>
          <p:cNvPicPr>
            <a:picLocks noChangeAspect="1"/>
          </p:cNvPicPr>
          <p:nvPr/>
        </p:nvPicPr>
        <p:blipFill>
          <a:blip r:embed="rId3"/>
          <a:stretch>
            <a:fillRect/>
          </a:stretch>
        </p:blipFill>
        <p:spPr>
          <a:xfrm>
            <a:off x="5375244" y="996647"/>
            <a:ext cx="3767169" cy="2846306"/>
          </a:xfrm>
          <a:prstGeom prst="rect">
            <a:avLst/>
          </a:prstGeom>
        </p:spPr>
      </p:pic>
      <p:sp>
        <p:nvSpPr>
          <p:cNvPr id="12" name="TextBox 11"/>
          <p:cNvSpPr txBox="1"/>
          <p:nvPr/>
        </p:nvSpPr>
        <p:spPr>
          <a:xfrm>
            <a:off x="6098613" y="6488668"/>
            <a:ext cx="2336278" cy="369332"/>
          </a:xfrm>
          <a:prstGeom prst="rect">
            <a:avLst/>
          </a:prstGeom>
          <a:noFill/>
        </p:spPr>
        <p:txBody>
          <a:bodyPr wrap="none" rtlCol="0">
            <a:spAutoFit/>
          </a:bodyPr>
          <a:lstStyle/>
          <a:p>
            <a:r>
              <a:rPr lang="en-US" dirty="0" err="1" smtClean="0"/>
              <a:t>Purves</a:t>
            </a:r>
            <a:r>
              <a:rPr lang="en-US" dirty="0" smtClean="0"/>
              <a:t>, </a:t>
            </a:r>
            <a:r>
              <a:rPr lang="en-US" i="1" dirty="0" smtClean="0"/>
              <a:t>Neuroscience</a:t>
            </a:r>
            <a:endParaRPr lang="en-US" i="1" dirty="0"/>
          </a:p>
        </p:txBody>
      </p:sp>
      <p:sp>
        <p:nvSpPr>
          <p:cNvPr id="13" name="TextBox 12"/>
          <p:cNvSpPr txBox="1"/>
          <p:nvPr/>
        </p:nvSpPr>
        <p:spPr>
          <a:xfrm>
            <a:off x="5419904" y="3760186"/>
            <a:ext cx="3724096" cy="276999"/>
          </a:xfrm>
          <a:prstGeom prst="rect">
            <a:avLst/>
          </a:prstGeom>
          <a:noFill/>
        </p:spPr>
        <p:txBody>
          <a:bodyPr wrap="none" rtlCol="0">
            <a:spAutoFit/>
          </a:bodyPr>
          <a:lstStyle/>
          <a:p>
            <a:r>
              <a:rPr lang="en-US" sz="1200" dirty="0" smtClean="0"/>
              <a:t>https://</a:t>
            </a:r>
            <a:r>
              <a:rPr lang="en-US" sz="1200" dirty="0" err="1" smtClean="0"/>
              <a:t>en.wikipedia.org</a:t>
            </a:r>
            <a:r>
              <a:rPr lang="en-US" sz="1200" dirty="0" smtClean="0"/>
              <a:t>/wiki/</a:t>
            </a:r>
            <a:r>
              <a:rPr lang="en-US" sz="1200" dirty="0" err="1" smtClean="0"/>
              <a:t>File:AcuityHumanEye.jpg</a:t>
            </a:r>
            <a:endParaRPr lang="en-US" sz="1200" dirty="0"/>
          </a:p>
        </p:txBody>
      </p:sp>
      <p:sp>
        <p:nvSpPr>
          <p:cNvPr id="14" name="Rectangle 13"/>
          <p:cNvSpPr/>
          <p:nvPr/>
        </p:nvSpPr>
        <p:spPr>
          <a:xfrm>
            <a:off x="457200" y="3165782"/>
            <a:ext cx="4572000" cy="461665"/>
          </a:xfrm>
          <a:prstGeom prst="rect">
            <a:avLst/>
          </a:prstGeom>
        </p:spPr>
        <p:txBody>
          <a:bodyPr>
            <a:spAutoFit/>
          </a:bodyPr>
          <a:lstStyle/>
          <a:p>
            <a:r>
              <a:rPr lang="en-US" sz="1200" dirty="0" smtClean="0"/>
              <a:t>http://</a:t>
            </a:r>
            <a:r>
              <a:rPr lang="en-US" sz="1200" dirty="0" err="1" smtClean="0"/>
              <a:t>digikalla.info</a:t>
            </a:r>
            <a:r>
              <a:rPr lang="en-US" sz="1200" dirty="0" smtClean="0"/>
              <a:t>/cones-and-rods/cones-and-rods-color-temperature-and-blue-light-iris-ideas/</a:t>
            </a:r>
            <a:endParaRPr lang="en-US" sz="1200" dirty="0"/>
          </a:p>
        </p:txBody>
      </p:sp>
    </p:spTree>
    <p:extLst>
      <p:ext uri="{BB962C8B-B14F-4D97-AF65-F5344CB8AC3E}">
        <p14:creationId xmlns:p14="http://schemas.microsoft.com/office/powerpoint/2010/main" val="21473315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0" y="-7584"/>
            <a:ext cx="8686800" cy="1143000"/>
          </a:xfrm>
        </p:spPr>
        <p:txBody>
          <a:bodyPr>
            <a:normAutofit fontScale="90000"/>
          </a:bodyPr>
          <a:lstStyle/>
          <a:p>
            <a:r>
              <a:rPr lang="en-US" dirty="0" smtClean="0"/>
              <a:t>Dos and Don’ts from visual perception</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30</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792773667"/>
              </p:ext>
            </p:extLst>
          </p:nvPr>
        </p:nvGraphicFramePr>
        <p:xfrm>
          <a:off x="1001889" y="1165897"/>
          <a:ext cx="7357534" cy="5186680"/>
        </p:xfrm>
        <a:graphic>
          <a:graphicData uri="http://schemas.openxmlformats.org/drawingml/2006/table">
            <a:tbl>
              <a:tblPr firstRow="1" bandRow="1">
                <a:tableStyleId>{93296810-A885-4BE3-A3E7-6D5BEEA58F35}</a:tableStyleId>
              </a:tblPr>
              <a:tblGrid>
                <a:gridCol w="3678767">
                  <a:extLst>
                    <a:ext uri="{9D8B030D-6E8A-4147-A177-3AD203B41FA5}">
                      <a16:colId xmlns:a16="http://schemas.microsoft.com/office/drawing/2014/main" val="20000"/>
                    </a:ext>
                  </a:extLst>
                </a:gridCol>
                <a:gridCol w="3678767">
                  <a:extLst>
                    <a:ext uri="{9D8B030D-6E8A-4147-A177-3AD203B41FA5}">
                      <a16:colId xmlns:a16="http://schemas.microsoft.com/office/drawing/2014/main" val="20001"/>
                    </a:ext>
                  </a:extLst>
                </a:gridCol>
              </a:tblGrid>
              <a:tr h="0">
                <a:tc>
                  <a:txBody>
                    <a:bodyPr/>
                    <a:lstStyle/>
                    <a:p>
                      <a:pPr algn="ctr"/>
                      <a:r>
                        <a:rPr lang="en-US" sz="2400" b="0" dirty="0" smtClean="0"/>
                        <a:t>Do</a:t>
                      </a:r>
                      <a:endParaRPr lang="en-US" sz="2400" b="0" dirty="0"/>
                    </a:p>
                  </a:txBody>
                  <a:tcPr/>
                </a:tc>
                <a:tc>
                  <a:txBody>
                    <a:bodyPr/>
                    <a:lstStyle/>
                    <a:p>
                      <a:pPr algn="ctr"/>
                      <a:r>
                        <a:rPr lang="en-US" sz="2400" b="0" dirty="0" smtClean="0"/>
                        <a:t>Don’t</a:t>
                      </a:r>
                      <a:endParaRPr lang="en-US" sz="2400" b="0" dirty="0"/>
                    </a:p>
                  </a:txBody>
                  <a:tcPr/>
                </a:tc>
                <a:extLst>
                  <a:ext uri="{0D108BD9-81ED-4DB2-BD59-A6C34878D82A}">
                    <a16:rowId xmlns:a16="http://schemas.microsoft.com/office/drawing/2014/main" val="10000"/>
                  </a:ext>
                </a:extLst>
              </a:tr>
              <a:tr h="370840">
                <a:tc>
                  <a:txBody>
                    <a:bodyPr/>
                    <a:lstStyle/>
                    <a:p>
                      <a:r>
                        <a:rPr lang="en-US" b="0" dirty="0" smtClean="0">
                          <a:latin typeface="+mj-lt"/>
                        </a:rPr>
                        <a:t>Rely on stark contrasts (such as light versus dark)</a:t>
                      </a:r>
                      <a:endParaRPr lang="en-US" b="0" dirty="0">
                        <a:latin typeface="+mj-lt"/>
                      </a:endParaRPr>
                    </a:p>
                  </a:txBody>
                  <a:tcPr/>
                </a:tc>
                <a:tc>
                  <a:txBody>
                    <a:bodyPr/>
                    <a:lstStyle/>
                    <a:p>
                      <a:r>
                        <a:rPr lang="en-US" sz="1600" dirty="0" smtClean="0"/>
                        <a:t>Rely</a:t>
                      </a:r>
                      <a:r>
                        <a:rPr lang="en-US" sz="1600" baseline="0" dirty="0" smtClean="0"/>
                        <a:t> on hard to perceive contrasts (blue </a:t>
                      </a:r>
                      <a:r>
                        <a:rPr lang="en-US" sz="1600" baseline="0" dirty="0" err="1" smtClean="0"/>
                        <a:t>vs</a:t>
                      </a:r>
                      <a:r>
                        <a:rPr lang="en-US" sz="1600" baseline="0" dirty="0" smtClean="0"/>
                        <a:t> purple; red </a:t>
                      </a:r>
                      <a:r>
                        <a:rPr lang="en-US" sz="1600" baseline="0" dirty="0" err="1" smtClean="0"/>
                        <a:t>vs</a:t>
                      </a:r>
                      <a:r>
                        <a:rPr lang="en-US" sz="1600" baseline="0" dirty="0" smtClean="0"/>
                        <a:t> green)</a:t>
                      </a:r>
                      <a:endParaRPr lang="en-US" sz="1600" dirty="0"/>
                    </a:p>
                  </a:txBody>
                  <a:tcPr/>
                </a:tc>
                <a:extLst>
                  <a:ext uri="{0D108BD9-81ED-4DB2-BD59-A6C34878D82A}">
                    <a16:rowId xmlns:a16="http://schemas.microsoft.com/office/drawing/2014/main" val="10001"/>
                  </a:ext>
                </a:extLst>
              </a:tr>
              <a:tr h="370840">
                <a:tc gridSpan="2">
                  <a:txBody>
                    <a:bodyPr/>
                    <a:lstStyle/>
                    <a:p>
                      <a:pPr algn="ctr"/>
                      <a:r>
                        <a:rPr lang="en-US" sz="1600" b="0" dirty="0" smtClean="0">
                          <a:latin typeface="+mj-lt"/>
                        </a:rPr>
                        <a:t>Why: Primary visual cortex is good at contrasts</a:t>
                      </a:r>
                      <a:endParaRPr lang="en-US" sz="1600" b="0" dirty="0">
                        <a:latin typeface="+mj-lt"/>
                      </a:endParaRPr>
                    </a:p>
                  </a:txBody>
                  <a:tcPr/>
                </a:tc>
                <a:tc hMerge="1">
                  <a:txBody>
                    <a:bodyPr/>
                    <a:lstStyle/>
                    <a:p>
                      <a:endParaRPr lang="en-US" dirty="0"/>
                    </a:p>
                  </a:txBody>
                  <a:tcPr/>
                </a:tc>
                <a:extLst>
                  <a:ext uri="{0D108BD9-81ED-4DB2-BD59-A6C34878D82A}">
                    <a16:rowId xmlns:a16="http://schemas.microsoft.com/office/drawing/2014/main" val="10002"/>
                  </a:ext>
                </a:extLst>
              </a:tr>
              <a:tr h="370840">
                <a:tc>
                  <a:txBody>
                    <a:bodyPr/>
                    <a:lstStyle/>
                    <a:p>
                      <a:r>
                        <a:rPr lang="en-US" b="0" dirty="0" smtClean="0">
                          <a:latin typeface="+mj-lt"/>
                        </a:rPr>
                        <a:t>Present information</a:t>
                      </a:r>
                      <a:r>
                        <a:rPr lang="en-US" b="0" baseline="0" dirty="0" smtClean="0">
                          <a:latin typeface="+mj-lt"/>
                        </a:rPr>
                        <a:t> directly with lines/shapes (scatterplot, line plot, violin)</a:t>
                      </a:r>
                      <a:endParaRPr lang="en-US" b="0" dirty="0">
                        <a:latin typeface="+mj-lt"/>
                      </a:endParaRPr>
                    </a:p>
                  </a:txBody>
                  <a:tcPr/>
                </a:tc>
                <a:tc>
                  <a:txBody>
                    <a:bodyPr/>
                    <a:lstStyle/>
                    <a:p>
                      <a:r>
                        <a:rPr lang="en-US" sz="1600" dirty="0" smtClean="0"/>
                        <a:t>Rely on relational</a:t>
                      </a:r>
                      <a:r>
                        <a:rPr lang="en-US" sz="1600" baseline="0" dirty="0" smtClean="0"/>
                        <a:t> information (such as bar plot / pie chart; relative areas)</a:t>
                      </a:r>
                      <a:endParaRPr lang="en-US" sz="1600" dirty="0"/>
                    </a:p>
                  </a:txBody>
                  <a:tcPr/>
                </a:tc>
                <a:extLst>
                  <a:ext uri="{0D108BD9-81ED-4DB2-BD59-A6C34878D82A}">
                    <a16:rowId xmlns:a16="http://schemas.microsoft.com/office/drawing/2014/main" val="10003"/>
                  </a:ext>
                </a:extLst>
              </a:tr>
              <a:tr h="370840">
                <a:tc gridSpan="2">
                  <a:txBody>
                    <a:bodyPr/>
                    <a:lstStyle/>
                    <a:p>
                      <a:pPr algn="ctr"/>
                      <a:r>
                        <a:rPr lang="en-US" sz="1600" b="0" dirty="0" smtClean="0">
                          <a:latin typeface="+mj-lt"/>
                        </a:rPr>
                        <a:t>Why:</a:t>
                      </a:r>
                      <a:r>
                        <a:rPr lang="en-US" sz="1600" b="0" baseline="0" dirty="0" smtClean="0">
                          <a:latin typeface="+mj-lt"/>
                        </a:rPr>
                        <a:t> </a:t>
                      </a:r>
                      <a:r>
                        <a:rPr lang="en-US" sz="1600" b="0" dirty="0" smtClean="0">
                          <a:latin typeface="+mj-lt"/>
                        </a:rPr>
                        <a:t>Primary visual cortex is good at single shapes/orientations</a:t>
                      </a:r>
                      <a:endParaRPr lang="en-US" sz="1600" b="0" dirty="0">
                        <a:latin typeface="+mj-lt"/>
                      </a:endParaRPr>
                    </a:p>
                  </a:txBody>
                  <a:tcPr/>
                </a:tc>
                <a:tc hMerge="1">
                  <a:txBody>
                    <a:bodyPr/>
                    <a:lstStyle/>
                    <a:p>
                      <a:endParaRPr lang="en-US" dirty="0"/>
                    </a:p>
                  </a:txBody>
                  <a:tcPr/>
                </a:tc>
                <a:extLst>
                  <a:ext uri="{0D108BD9-81ED-4DB2-BD59-A6C34878D82A}">
                    <a16:rowId xmlns:a16="http://schemas.microsoft.com/office/drawing/2014/main" val="10004"/>
                  </a:ext>
                </a:extLst>
              </a:tr>
              <a:tr h="370840">
                <a:tc>
                  <a:txBody>
                    <a:bodyPr/>
                    <a:lstStyle/>
                    <a:p>
                      <a:r>
                        <a:rPr lang="en-US" b="0" dirty="0" smtClean="0">
                          <a:latin typeface="+mj-lt"/>
                        </a:rPr>
                        <a:t>Use color strategically</a:t>
                      </a:r>
                      <a:endParaRPr lang="en-US" b="0" dirty="0">
                        <a:latin typeface="+mj-lt"/>
                      </a:endParaRPr>
                    </a:p>
                  </a:txBody>
                  <a:tcPr/>
                </a:tc>
                <a:tc>
                  <a:txBody>
                    <a:bodyPr/>
                    <a:lstStyle/>
                    <a:p>
                      <a:r>
                        <a:rPr lang="en-US" sz="1600" dirty="0" smtClean="0"/>
                        <a:t>Rely on complex color scheme (or</a:t>
                      </a:r>
                      <a:r>
                        <a:rPr lang="en-US" sz="1600" baseline="0" dirty="0" smtClean="0"/>
                        <a:t> a rainbow)</a:t>
                      </a:r>
                      <a:endParaRPr lang="en-US" sz="1600" dirty="0"/>
                    </a:p>
                  </a:txBody>
                  <a:tcPr/>
                </a:tc>
                <a:extLst>
                  <a:ext uri="{0D108BD9-81ED-4DB2-BD59-A6C34878D82A}">
                    <a16:rowId xmlns:a16="http://schemas.microsoft.com/office/drawing/2014/main" val="10005"/>
                  </a:ext>
                </a:extLst>
              </a:tr>
              <a:tr h="370840">
                <a:tc gridSpan="2">
                  <a:txBody>
                    <a:bodyPr/>
                    <a:lstStyle/>
                    <a:p>
                      <a:pPr algn="ctr"/>
                      <a:r>
                        <a:rPr lang="en-US" sz="1600" b="0" dirty="0" smtClean="0">
                          <a:latin typeface="+mj-lt"/>
                        </a:rPr>
                        <a:t>Why:</a:t>
                      </a:r>
                      <a:r>
                        <a:rPr lang="en-US" sz="1600" b="0" baseline="0" dirty="0" smtClean="0">
                          <a:latin typeface="+mj-lt"/>
                        </a:rPr>
                        <a:t> </a:t>
                      </a:r>
                      <a:r>
                        <a:rPr lang="en-US" sz="1600" b="0" dirty="0" smtClean="0">
                          <a:latin typeface="+mj-lt"/>
                        </a:rPr>
                        <a:t>Color perception is unreliable</a:t>
                      </a:r>
                      <a:r>
                        <a:rPr lang="mr-IN" sz="1600" b="0" dirty="0" smtClean="0">
                          <a:latin typeface="+mj-lt"/>
                        </a:rPr>
                        <a:t>…</a:t>
                      </a:r>
                      <a:r>
                        <a:rPr lang="en-US" sz="1600" b="0" dirty="0" smtClean="0">
                          <a:latin typeface="+mj-lt"/>
                        </a:rPr>
                        <a:t>but</a:t>
                      </a:r>
                      <a:r>
                        <a:rPr lang="en-US" sz="1600" b="0" baseline="0" dirty="0" smtClean="0">
                          <a:latin typeface="+mj-lt"/>
                        </a:rPr>
                        <a:t> pop-out is automatic</a:t>
                      </a:r>
                      <a:endParaRPr lang="en-US" sz="1600" b="0" dirty="0">
                        <a:latin typeface="+mj-lt"/>
                      </a:endParaRPr>
                    </a:p>
                  </a:txBody>
                  <a:tcPr/>
                </a:tc>
                <a:tc hMerge="1">
                  <a:txBody>
                    <a:bodyPr/>
                    <a:lstStyle/>
                    <a:p>
                      <a:endParaRPr lang="en-US" dirty="0"/>
                    </a:p>
                  </a:txBody>
                  <a:tcPr/>
                </a:tc>
                <a:extLst>
                  <a:ext uri="{0D108BD9-81ED-4DB2-BD59-A6C34878D82A}">
                    <a16:rowId xmlns:a16="http://schemas.microsoft.com/office/drawing/2014/main" val="10006"/>
                  </a:ext>
                </a:extLst>
              </a:tr>
              <a:tr h="370840">
                <a:tc>
                  <a:txBody>
                    <a:bodyPr/>
                    <a:lstStyle/>
                    <a:p>
                      <a:r>
                        <a:rPr lang="en-US" b="0" dirty="0" smtClean="0">
                          <a:latin typeface="+mj-lt"/>
                        </a:rPr>
                        <a:t>Present as little as is necessary</a:t>
                      </a:r>
                      <a:endParaRPr lang="en-US" b="0" dirty="0">
                        <a:latin typeface="+mj-lt"/>
                      </a:endParaRPr>
                    </a:p>
                  </a:txBody>
                  <a:tcPr/>
                </a:tc>
                <a:tc>
                  <a:txBody>
                    <a:bodyPr/>
                    <a:lstStyle/>
                    <a:p>
                      <a:r>
                        <a:rPr lang="en-US" sz="1600" dirty="0" smtClean="0"/>
                        <a:t>Present too much information at once</a:t>
                      </a:r>
                      <a:endParaRPr lang="en-US" sz="1600" dirty="0"/>
                    </a:p>
                  </a:txBody>
                  <a:tcPr/>
                </a:tc>
                <a:extLst>
                  <a:ext uri="{0D108BD9-81ED-4DB2-BD59-A6C34878D82A}">
                    <a16:rowId xmlns:a16="http://schemas.microsoft.com/office/drawing/2014/main" val="10007"/>
                  </a:ext>
                </a:extLst>
              </a:tr>
              <a:tr h="370840">
                <a:tc gridSpan="2">
                  <a:txBody>
                    <a:bodyPr/>
                    <a:lstStyle/>
                    <a:p>
                      <a:pPr algn="ctr"/>
                      <a:r>
                        <a:rPr lang="en-US" sz="1600" b="0" dirty="0" smtClean="0">
                          <a:latin typeface="+mj-lt"/>
                        </a:rPr>
                        <a:t>Why: Multiple</a:t>
                      </a:r>
                      <a:r>
                        <a:rPr lang="en-US" sz="1600" b="0" baseline="0" dirty="0" smtClean="0">
                          <a:latin typeface="+mj-lt"/>
                        </a:rPr>
                        <a:t> things </a:t>
                      </a:r>
                      <a:r>
                        <a:rPr lang="en-US" sz="1600" b="0" baseline="0" dirty="0" err="1" smtClean="0">
                          <a:latin typeface="+mj-lt"/>
                        </a:rPr>
                        <a:t>exponentiate</a:t>
                      </a:r>
                      <a:r>
                        <a:rPr lang="en-US" sz="1600" b="0" baseline="0" dirty="0" smtClean="0">
                          <a:latin typeface="+mj-lt"/>
                        </a:rPr>
                        <a:t> processing time</a:t>
                      </a:r>
                      <a:endParaRPr lang="en-US" sz="1600" b="0" dirty="0">
                        <a:latin typeface="+mj-lt"/>
                      </a:endParaRPr>
                    </a:p>
                  </a:txBody>
                  <a:tcPr/>
                </a:tc>
                <a:tc hMerge="1">
                  <a:txBody>
                    <a:bodyPr/>
                    <a:lstStyle/>
                    <a:p>
                      <a:endParaRPr lang="en-US" dirty="0"/>
                    </a:p>
                  </a:txBody>
                  <a:tcPr/>
                </a:tc>
                <a:extLst>
                  <a:ext uri="{0D108BD9-81ED-4DB2-BD59-A6C34878D82A}">
                    <a16:rowId xmlns:a16="http://schemas.microsoft.com/office/drawing/2014/main" val="10008"/>
                  </a:ext>
                </a:extLst>
              </a:tr>
              <a:tr h="370840">
                <a:tc>
                  <a:txBody>
                    <a:bodyPr/>
                    <a:lstStyle/>
                    <a:p>
                      <a:r>
                        <a:rPr lang="en-US" b="0" dirty="0" smtClean="0">
                          <a:latin typeface="+mj-lt"/>
                        </a:rPr>
                        <a:t>Use clear and simple labels</a:t>
                      </a:r>
                      <a:endParaRPr lang="en-US" b="0" dirty="0">
                        <a:latin typeface="+mj-lt"/>
                      </a:endParaRPr>
                    </a:p>
                  </a:txBody>
                  <a:tcPr/>
                </a:tc>
                <a:tc>
                  <a:txBody>
                    <a:bodyPr/>
                    <a:lstStyle/>
                    <a:p>
                      <a:r>
                        <a:rPr lang="en-US" sz="1600" dirty="0" smtClean="0"/>
                        <a:t>Mislabel</a:t>
                      </a:r>
                      <a:r>
                        <a:rPr lang="en-US" sz="1600" baseline="0" dirty="0" smtClean="0"/>
                        <a:t> or omit labels!</a:t>
                      </a:r>
                      <a:endParaRPr lang="en-US" sz="1600" dirty="0"/>
                    </a:p>
                  </a:txBody>
                  <a:tcPr/>
                </a:tc>
                <a:extLst>
                  <a:ext uri="{0D108BD9-81ED-4DB2-BD59-A6C34878D82A}">
                    <a16:rowId xmlns:a16="http://schemas.microsoft.com/office/drawing/2014/main" val="10009"/>
                  </a:ext>
                </a:extLst>
              </a:tr>
              <a:tr h="370840">
                <a:tc gridSpan="2">
                  <a:txBody>
                    <a:bodyPr/>
                    <a:lstStyle/>
                    <a:p>
                      <a:pPr algn="ctr"/>
                      <a:r>
                        <a:rPr lang="en-US" b="0" dirty="0" smtClean="0">
                          <a:latin typeface="+mj-lt"/>
                        </a:rPr>
                        <a:t>Why: Words</a:t>
                      </a:r>
                      <a:r>
                        <a:rPr lang="en-US" b="0" baseline="0" dirty="0" smtClean="0">
                          <a:latin typeface="+mj-lt"/>
                        </a:rPr>
                        <a:t> can clarify confusion</a:t>
                      </a:r>
                      <a:endParaRPr lang="en-US" b="0" dirty="0">
                        <a:latin typeface="+mj-lt"/>
                      </a:endParaRPr>
                    </a:p>
                  </a:txBody>
                  <a:tcPr/>
                </a:tc>
                <a:tc hMerge="1">
                  <a:txBody>
                    <a:bodyPr/>
                    <a:lstStyle/>
                    <a:p>
                      <a:endParaRPr lang="en-US"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1495598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Good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31</a:t>
            </a:fld>
            <a:endParaRPr lang="en-US"/>
          </a:p>
        </p:txBody>
      </p:sp>
      <p:pic>
        <p:nvPicPr>
          <p:cNvPr id="6" name="Picture 5" descr="2560px-Minard_Upd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 y="1068230"/>
            <a:ext cx="9135318" cy="4235790"/>
          </a:xfrm>
          <a:prstGeom prst="rect">
            <a:avLst/>
          </a:prstGeom>
        </p:spPr>
      </p:pic>
      <p:sp>
        <p:nvSpPr>
          <p:cNvPr id="7" name="TextBox 6"/>
          <p:cNvSpPr txBox="1"/>
          <p:nvPr/>
        </p:nvSpPr>
        <p:spPr>
          <a:xfrm>
            <a:off x="2147841" y="5260118"/>
            <a:ext cx="5797549" cy="1200329"/>
          </a:xfrm>
          <a:prstGeom prst="rect">
            <a:avLst/>
          </a:prstGeom>
          <a:noFill/>
        </p:spPr>
        <p:txBody>
          <a:bodyPr wrap="none" rtlCol="0">
            <a:spAutoFit/>
          </a:bodyPr>
          <a:lstStyle/>
          <a:p>
            <a:r>
              <a:rPr lang="en-US" sz="2400" dirty="0" err="1" smtClean="0"/>
              <a:t>Minard</a:t>
            </a:r>
            <a:r>
              <a:rPr lang="en-US" sz="2400" dirty="0" smtClean="0"/>
              <a:t> map of </a:t>
            </a:r>
            <a:r>
              <a:rPr lang="en-US" sz="2400" dirty="0" err="1" smtClean="0"/>
              <a:t>Napolean’s</a:t>
            </a:r>
            <a:r>
              <a:rPr lang="en-US" sz="2400" dirty="0" smtClean="0"/>
              <a:t> defeat in Russia</a:t>
            </a:r>
          </a:p>
          <a:p>
            <a:r>
              <a:rPr lang="en-US" sz="2400" dirty="0" smtClean="0"/>
              <a:t>-Clear use of size, shape, color, line</a:t>
            </a:r>
          </a:p>
          <a:p>
            <a:r>
              <a:rPr lang="en-US" sz="2400" dirty="0" smtClean="0"/>
              <a:t>-Temperature laid out in a separate tier</a:t>
            </a:r>
            <a:endParaRPr lang="en-US" sz="2400" dirty="0"/>
          </a:p>
        </p:txBody>
      </p:sp>
    </p:spTree>
    <p:extLst>
      <p:ext uri="{BB962C8B-B14F-4D97-AF65-F5344CB8AC3E}">
        <p14:creationId xmlns:p14="http://schemas.microsoft.com/office/powerpoint/2010/main" val="16672022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8411" y="0"/>
            <a:ext cx="5535589" cy="1143000"/>
          </a:xfrm>
        </p:spPr>
        <p:txBody>
          <a:bodyPr/>
          <a:lstStyle/>
          <a:p>
            <a:r>
              <a:rPr lang="en-US" dirty="0" smtClean="0"/>
              <a:t>Good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32</a:t>
            </a:fld>
            <a:endParaRPr lang="en-US"/>
          </a:p>
        </p:txBody>
      </p:sp>
      <p:sp>
        <p:nvSpPr>
          <p:cNvPr id="7" name="TextBox 6"/>
          <p:cNvSpPr txBox="1"/>
          <p:nvPr/>
        </p:nvSpPr>
        <p:spPr>
          <a:xfrm>
            <a:off x="4185936" y="1713321"/>
            <a:ext cx="4958064" cy="3785652"/>
          </a:xfrm>
          <a:prstGeom prst="rect">
            <a:avLst/>
          </a:prstGeom>
          <a:noFill/>
        </p:spPr>
        <p:txBody>
          <a:bodyPr wrap="square" rtlCol="0">
            <a:spAutoFit/>
          </a:bodyPr>
          <a:lstStyle/>
          <a:p>
            <a:r>
              <a:rPr lang="en-US" sz="2400" dirty="0" smtClean="0"/>
              <a:t>Plot of gender speaking in Oscar best-picture films</a:t>
            </a:r>
          </a:p>
          <a:p>
            <a:endParaRPr lang="en-US" sz="2400" dirty="0" smtClean="0"/>
          </a:p>
          <a:p>
            <a:r>
              <a:rPr lang="en-US" sz="2400" dirty="0" smtClean="0"/>
              <a:t>-Clear layout of words w/ bars</a:t>
            </a:r>
          </a:p>
          <a:p>
            <a:r>
              <a:rPr lang="en-US" sz="2400" dirty="0" smtClean="0"/>
              <a:t>-Offset stacked bar very easy to get gestalt from </a:t>
            </a:r>
          </a:p>
          <a:p>
            <a:r>
              <a:rPr lang="en-US" sz="2400" dirty="0"/>
              <a:t>	</a:t>
            </a:r>
            <a:r>
              <a:rPr lang="en-US" sz="2000" dirty="0" smtClean="0"/>
              <a:t>(=women don’t get speaking roles)</a:t>
            </a:r>
          </a:p>
          <a:p>
            <a:r>
              <a:rPr lang="en-US" sz="2400" dirty="0" smtClean="0"/>
              <a:t>-And easy to see anomalies</a:t>
            </a:r>
          </a:p>
          <a:p>
            <a:r>
              <a:rPr lang="en-US" sz="2400" dirty="0" smtClean="0"/>
              <a:t>	</a:t>
            </a:r>
            <a:r>
              <a:rPr lang="en-US" sz="2000" dirty="0" smtClean="0"/>
              <a:t>(=war movies don’t have women in them)</a:t>
            </a:r>
            <a:endParaRPr lang="en-US" sz="2000" dirty="0"/>
          </a:p>
        </p:txBody>
      </p:sp>
      <p:pic>
        <p:nvPicPr>
          <p:cNvPr id="3" name="Picture 2" descr="oscars_ba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11993" cy="6858000"/>
          </a:xfrm>
          <a:prstGeom prst="rect">
            <a:avLst/>
          </a:prstGeom>
        </p:spPr>
      </p:pic>
    </p:spTree>
    <p:extLst>
      <p:ext uri="{BB962C8B-B14F-4D97-AF65-F5344CB8AC3E}">
        <p14:creationId xmlns:p14="http://schemas.microsoft.com/office/powerpoint/2010/main" val="4287326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Good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33</a:t>
            </a:fld>
            <a:endParaRPr lang="en-US"/>
          </a:p>
        </p:txBody>
      </p:sp>
      <p:sp>
        <p:nvSpPr>
          <p:cNvPr id="7" name="TextBox 6"/>
          <p:cNvSpPr txBox="1"/>
          <p:nvPr/>
        </p:nvSpPr>
        <p:spPr>
          <a:xfrm>
            <a:off x="20055" y="4912806"/>
            <a:ext cx="9018579" cy="1877437"/>
          </a:xfrm>
          <a:prstGeom prst="rect">
            <a:avLst/>
          </a:prstGeom>
          <a:noFill/>
        </p:spPr>
        <p:txBody>
          <a:bodyPr wrap="square" rtlCol="0">
            <a:spAutoFit/>
          </a:bodyPr>
          <a:lstStyle/>
          <a:p>
            <a:r>
              <a:rPr lang="en-US" sz="2000" dirty="0" smtClean="0"/>
              <a:t>https://</a:t>
            </a:r>
            <a:r>
              <a:rPr lang="en-US" sz="2000" dirty="0" err="1" smtClean="0"/>
              <a:t>www.r-bloggers.com</a:t>
            </a:r>
            <a:r>
              <a:rPr lang="en-US" sz="2000" dirty="0" smtClean="0"/>
              <a:t>/plotting-background-data-for-groups-with-ggplot2/</a:t>
            </a:r>
          </a:p>
          <a:p>
            <a:r>
              <a:rPr lang="en-US" sz="2400" dirty="0" smtClean="0"/>
              <a:t>Visualize condition distributions against greyed-out whole</a:t>
            </a:r>
          </a:p>
          <a:p>
            <a:r>
              <a:rPr lang="en-US" sz="2400" dirty="0" smtClean="0"/>
              <a:t>-Easy to see how distributions change relative to whole</a:t>
            </a:r>
          </a:p>
          <a:p>
            <a:r>
              <a:rPr lang="en-US" sz="2400" dirty="0"/>
              <a:t>	</a:t>
            </a:r>
            <a:r>
              <a:rPr lang="en-US" sz="2400" dirty="0" smtClean="0"/>
              <a:t>“</a:t>
            </a:r>
            <a:r>
              <a:rPr lang="en-US" sz="2400" dirty="0" err="1" smtClean="0"/>
              <a:t>Setosa</a:t>
            </a:r>
            <a:r>
              <a:rPr lang="en-US" sz="2400" dirty="0" smtClean="0"/>
              <a:t>” has widest sepals (&amp; biggest sepal range)</a:t>
            </a:r>
          </a:p>
          <a:p>
            <a:r>
              <a:rPr lang="en-US" sz="2400" dirty="0" smtClean="0"/>
              <a:t>=Make one comparison at a time</a:t>
            </a:r>
            <a:endParaRPr lang="en-US" sz="2400" dirty="0"/>
          </a:p>
        </p:txBody>
      </p:sp>
      <p:pic>
        <p:nvPicPr>
          <p:cNvPr id="5" name="Picture 4" descr="coloredSubs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43000"/>
            <a:ext cx="8534400" cy="3657600"/>
          </a:xfrm>
          <a:prstGeom prst="rect">
            <a:avLst/>
          </a:prstGeom>
        </p:spPr>
      </p:pic>
    </p:spTree>
    <p:extLst>
      <p:ext uri="{BB962C8B-B14F-4D97-AF65-F5344CB8AC3E}">
        <p14:creationId xmlns:p14="http://schemas.microsoft.com/office/powerpoint/2010/main" val="11510207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Good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34</a:t>
            </a:fld>
            <a:endParaRPr lang="en-US"/>
          </a:p>
        </p:txBody>
      </p:sp>
      <p:sp>
        <p:nvSpPr>
          <p:cNvPr id="7" name="TextBox 6"/>
          <p:cNvSpPr txBox="1"/>
          <p:nvPr/>
        </p:nvSpPr>
        <p:spPr>
          <a:xfrm>
            <a:off x="20055" y="4912806"/>
            <a:ext cx="9018579" cy="1877437"/>
          </a:xfrm>
          <a:prstGeom prst="rect">
            <a:avLst/>
          </a:prstGeom>
          <a:noFill/>
        </p:spPr>
        <p:txBody>
          <a:bodyPr wrap="square" rtlCol="0">
            <a:spAutoFit/>
          </a:bodyPr>
          <a:lstStyle/>
          <a:p>
            <a:r>
              <a:rPr lang="en-US" sz="2000" dirty="0" smtClean="0">
                <a:hlinkClick r:id="rId2"/>
              </a:rPr>
              <a:t>http://lenkiefer.com/2017/08/03/joyswarm/</a:t>
            </a:r>
            <a:endParaRPr lang="en-US" sz="2000" dirty="0" smtClean="0"/>
          </a:p>
          <a:p>
            <a:r>
              <a:rPr lang="en-US" sz="2400" dirty="0" smtClean="0"/>
              <a:t>Compare density plots (‘</a:t>
            </a:r>
            <a:r>
              <a:rPr lang="en-US" sz="2400" dirty="0" err="1" smtClean="0"/>
              <a:t>joyplot</a:t>
            </a:r>
            <a:r>
              <a:rPr lang="en-US" sz="2400" dirty="0" smtClean="0"/>
              <a:t>’) with overlaid data (‘</a:t>
            </a:r>
            <a:r>
              <a:rPr lang="en-US" sz="2400" dirty="0" err="1" smtClean="0"/>
              <a:t>beeswarm</a:t>
            </a:r>
            <a:r>
              <a:rPr lang="en-US" sz="2400" dirty="0" smtClean="0"/>
              <a:t>’)</a:t>
            </a:r>
          </a:p>
          <a:p>
            <a:r>
              <a:rPr lang="en-US" sz="2400" dirty="0" smtClean="0"/>
              <a:t>-Color used to reinforce X-axis variability: </a:t>
            </a:r>
          </a:p>
          <a:p>
            <a:r>
              <a:rPr lang="en-US" sz="2400" dirty="0"/>
              <a:t>	</a:t>
            </a:r>
            <a:r>
              <a:rPr lang="en-US" sz="2400" dirty="0" smtClean="0">
                <a:sym typeface="Wingdings"/>
              </a:rPr>
              <a:t> </a:t>
            </a:r>
            <a:r>
              <a:rPr lang="en-US" sz="2400" dirty="0" smtClean="0"/>
              <a:t>Conditions 9, 7, 3 are very different from 6</a:t>
            </a:r>
          </a:p>
          <a:p>
            <a:r>
              <a:rPr lang="en-US" sz="2400" dirty="0" smtClean="0"/>
              <a:t>Uses </a:t>
            </a:r>
            <a:r>
              <a:rPr lang="en-US" sz="2400" dirty="0" err="1" smtClean="0"/>
              <a:t>Viridis</a:t>
            </a:r>
            <a:r>
              <a:rPr lang="en-US" sz="2400" dirty="0" smtClean="0"/>
              <a:t> palette (my favorite gradient scheme)</a:t>
            </a:r>
          </a:p>
        </p:txBody>
      </p:sp>
      <p:pic>
        <p:nvPicPr>
          <p:cNvPr id="3" name="Picture 2"/>
          <p:cNvPicPr>
            <a:picLocks noChangeAspect="1"/>
          </p:cNvPicPr>
          <p:nvPr/>
        </p:nvPicPr>
        <p:blipFill>
          <a:blip r:embed="rId3"/>
          <a:stretch>
            <a:fillRect/>
          </a:stretch>
        </p:blipFill>
        <p:spPr>
          <a:xfrm>
            <a:off x="1915223" y="935140"/>
            <a:ext cx="5393118" cy="3852227"/>
          </a:xfrm>
          <a:prstGeom prst="rect">
            <a:avLst/>
          </a:prstGeom>
        </p:spPr>
      </p:pic>
    </p:spTree>
    <p:extLst>
      <p:ext uri="{BB962C8B-B14F-4D97-AF65-F5344CB8AC3E}">
        <p14:creationId xmlns:p14="http://schemas.microsoft.com/office/powerpoint/2010/main" val="36568886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Good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35</a:t>
            </a:fld>
            <a:endParaRPr lang="en-US"/>
          </a:p>
        </p:txBody>
      </p:sp>
      <p:sp>
        <p:nvSpPr>
          <p:cNvPr id="7" name="TextBox 6"/>
          <p:cNvSpPr txBox="1"/>
          <p:nvPr/>
        </p:nvSpPr>
        <p:spPr>
          <a:xfrm>
            <a:off x="20055" y="4912806"/>
            <a:ext cx="9018579" cy="1815882"/>
          </a:xfrm>
          <a:prstGeom prst="rect">
            <a:avLst/>
          </a:prstGeom>
          <a:noFill/>
        </p:spPr>
        <p:txBody>
          <a:bodyPr wrap="square" rtlCol="0">
            <a:spAutoFit/>
          </a:bodyPr>
          <a:lstStyle/>
          <a:p>
            <a:r>
              <a:rPr lang="en-US" sz="1600" dirty="0" smtClean="0">
                <a:hlinkClick r:id="rId2"/>
              </a:rPr>
              <a:t>https://nl.mathworks.com/matlabcentral/fileexchange/45134-violin-plot?s_tid=gn_loc_drop</a:t>
            </a:r>
            <a:endParaRPr lang="en-US" sz="1600" dirty="0" smtClean="0"/>
          </a:p>
          <a:p>
            <a:r>
              <a:rPr lang="en-US" sz="2400" dirty="0" smtClean="0"/>
              <a:t>Violin plots with mean &amp; median</a:t>
            </a:r>
          </a:p>
          <a:p>
            <a:r>
              <a:rPr lang="en-US" sz="2400" dirty="0"/>
              <a:t>	</a:t>
            </a:r>
            <a:r>
              <a:rPr lang="en-US" sz="2400" dirty="0" smtClean="0"/>
              <a:t>=Condition C is very different</a:t>
            </a:r>
          </a:p>
          <a:p>
            <a:r>
              <a:rPr lang="en-US" sz="2400" dirty="0" smtClean="0"/>
              <a:t>Easy to see distribution (if there are enough data!)</a:t>
            </a:r>
          </a:p>
          <a:p>
            <a:r>
              <a:rPr lang="en-US" sz="2400" dirty="0" smtClean="0"/>
              <a:t>Colored so that the a, b, and d improvement on the scale are salient.</a:t>
            </a:r>
          </a:p>
        </p:txBody>
      </p:sp>
      <p:pic>
        <p:nvPicPr>
          <p:cNvPr id="9" name="Picture 8" descr="violi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128" y="979180"/>
            <a:ext cx="5119129" cy="3834554"/>
          </a:xfrm>
          <a:prstGeom prst="rect">
            <a:avLst/>
          </a:prstGeom>
        </p:spPr>
      </p:pic>
    </p:spTree>
    <p:extLst>
      <p:ext uri="{BB962C8B-B14F-4D97-AF65-F5344CB8AC3E}">
        <p14:creationId xmlns:p14="http://schemas.microsoft.com/office/powerpoint/2010/main" val="11781428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Good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36</a:t>
            </a:fld>
            <a:endParaRPr lang="en-US"/>
          </a:p>
        </p:txBody>
      </p:sp>
      <p:sp>
        <p:nvSpPr>
          <p:cNvPr id="7" name="TextBox 6"/>
          <p:cNvSpPr txBox="1"/>
          <p:nvPr/>
        </p:nvSpPr>
        <p:spPr>
          <a:xfrm>
            <a:off x="457200" y="5231522"/>
            <a:ext cx="9018579" cy="1569660"/>
          </a:xfrm>
          <a:prstGeom prst="rect">
            <a:avLst/>
          </a:prstGeom>
          <a:noFill/>
        </p:spPr>
        <p:txBody>
          <a:bodyPr wrap="square" rtlCol="0">
            <a:spAutoFit/>
          </a:bodyPr>
          <a:lstStyle/>
          <a:p>
            <a:r>
              <a:rPr lang="en-US" sz="2400" dirty="0" smtClean="0"/>
              <a:t>Line plot with colors over decades clearly shows trends</a:t>
            </a:r>
          </a:p>
          <a:p>
            <a:r>
              <a:rPr lang="en-US" sz="2400" dirty="0"/>
              <a:t>	</a:t>
            </a:r>
            <a:r>
              <a:rPr lang="en-US" sz="2400" dirty="0" smtClean="0"/>
              <a:t>= The world is getting hotter</a:t>
            </a:r>
          </a:p>
          <a:p>
            <a:r>
              <a:rPr lang="en-US" sz="2400" dirty="0" smtClean="0"/>
              <a:t>Helped by equal luminance color scale!</a:t>
            </a:r>
          </a:p>
          <a:p>
            <a:r>
              <a:rPr lang="en-US" sz="2400" dirty="0" smtClean="0"/>
              <a:t>&amp; mapping of red = hot</a:t>
            </a:r>
          </a:p>
        </p:txBody>
      </p:sp>
      <p:pic>
        <p:nvPicPr>
          <p:cNvPr id="3" name="Picture 2" descr="NASA_temp_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702" y="881197"/>
            <a:ext cx="5910480" cy="4091871"/>
          </a:xfrm>
          <a:prstGeom prst="rect">
            <a:avLst/>
          </a:prstGeom>
        </p:spPr>
      </p:pic>
    </p:spTree>
    <p:extLst>
      <p:ext uri="{BB962C8B-B14F-4D97-AF65-F5344CB8AC3E}">
        <p14:creationId xmlns:p14="http://schemas.microsoft.com/office/powerpoint/2010/main" val="23599165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Bad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37</a:t>
            </a:fld>
            <a:endParaRPr lang="en-US"/>
          </a:p>
        </p:txBody>
      </p:sp>
      <p:sp>
        <p:nvSpPr>
          <p:cNvPr id="7" name="TextBox 6"/>
          <p:cNvSpPr txBox="1"/>
          <p:nvPr/>
        </p:nvSpPr>
        <p:spPr>
          <a:xfrm>
            <a:off x="457200" y="5693187"/>
            <a:ext cx="8229600" cy="830997"/>
          </a:xfrm>
          <a:prstGeom prst="rect">
            <a:avLst/>
          </a:prstGeom>
          <a:noFill/>
        </p:spPr>
        <p:txBody>
          <a:bodyPr wrap="square" rtlCol="0">
            <a:spAutoFit/>
          </a:bodyPr>
          <a:lstStyle/>
          <a:p>
            <a:r>
              <a:rPr lang="en-US" sz="2400" dirty="0" smtClean="0"/>
              <a:t> Misleading scale (left) distorts actual trend (right)</a:t>
            </a:r>
          </a:p>
          <a:p>
            <a:r>
              <a:rPr lang="en-US" sz="2400" dirty="0" smtClean="0">
                <a:sym typeface="Wingdings"/>
              </a:rPr>
              <a:t> Want to perceive distances as linear</a:t>
            </a:r>
            <a:r>
              <a:rPr lang="mr-IN" sz="2400" dirty="0" smtClean="0">
                <a:sym typeface="Wingdings"/>
              </a:rPr>
              <a:t>–</a:t>
            </a:r>
            <a:r>
              <a:rPr lang="en-US" sz="2400" dirty="0" smtClean="0">
                <a:sym typeface="Wingdings"/>
              </a:rPr>
              <a:t> but they aren’t</a:t>
            </a:r>
            <a:endParaRPr lang="en-US" sz="2400" dirty="0" smtClean="0"/>
          </a:p>
        </p:txBody>
      </p:sp>
      <p:pic>
        <p:nvPicPr>
          <p:cNvPr id="6" name="Picture 5" descr="Screen Shot 2018-03-05 at 10.46.5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0374"/>
            <a:ext cx="7645022" cy="4632813"/>
          </a:xfrm>
          <a:prstGeom prst="rect">
            <a:avLst/>
          </a:prstGeom>
        </p:spPr>
      </p:pic>
      <p:pic>
        <p:nvPicPr>
          <p:cNvPr id="5" name="Picture 4" descr="Screen Shot 2018-03-05 at 10.46.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366" y="2263593"/>
            <a:ext cx="4183413" cy="2648132"/>
          </a:xfrm>
          <a:prstGeom prst="rect">
            <a:avLst/>
          </a:prstGeom>
        </p:spPr>
      </p:pic>
    </p:spTree>
    <p:extLst>
      <p:ext uri="{BB962C8B-B14F-4D97-AF65-F5344CB8AC3E}">
        <p14:creationId xmlns:p14="http://schemas.microsoft.com/office/powerpoint/2010/main" val="39577488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Bad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38</a:t>
            </a:fld>
            <a:endParaRPr lang="en-US"/>
          </a:p>
        </p:txBody>
      </p:sp>
      <p:sp>
        <p:nvSpPr>
          <p:cNvPr id="7" name="TextBox 6"/>
          <p:cNvSpPr txBox="1"/>
          <p:nvPr/>
        </p:nvSpPr>
        <p:spPr>
          <a:xfrm>
            <a:off x="223408" y="4473203"/>
            <a:ext cx="8920592" cy="2215991"/>
          </a:xfrm>
          <a:prstGeom prst="rect">
            <a:avLst/>
          </a:prstGeom>
          <a:noFill/>
        </p:spPr>
        <p:txBody>
          <a:bodyPr wrap="square" rtlCol="0">
            <a:spAutoFit/>
          </a:bodyPr>
          <a:lstStyle/>
          <a:p>
            <a:r>
              <a:rPr lang="en-US" dirty="0" smtClean="0">
                <a:hlinkClick r:id="rId2"/>
              </a:rPr>
              <a:t>https://www.climate-lab-book.ac.uk/2016/why-rainbow-colour-scales-can-be-misleading/</a:t>
            </a:r>
            <a:endParaRPr lang="en-US" dirty="0" smtClean="0"/>
          </a:p>
          <a:p>
            <a:r>
              <a:rPr lang="en-US" sz="2400" dirty="0" smtClean="0"/>
              <a:t>Use colors carefully!</a:t>
            </a:r>
            <a:r>
              <a:rPr lang="en-US" sz="2400" dirty="0"/>
              <a:t> </a:t>
            </a:r>
            <a:r>
              <a:rPr lang="en-US" sz="2400" dirty="0" smtClean="0"/>
              <a:t> </a:t>
            </a:r>
          </a:p>
          <a:p>
            <a:r>
              <a:rPr lang="en-US" sz="2400" dirty="0" smtClean="0"/>
              <a:t>-This color scale (in </a:t>
            </a:r>
            <a:r>
              <a:rPr lang="en-US" sz="2400" dirty="0" err="1" smtClean="0"/>
              <a:t>matlab</a:t>
            </a:r>
            <a:r>
              <a:rPr lang="en-US" sz="2400" dirty="0" smtClean="0"/>
              <a:t>, ‘jet’) is perceived categorically. Tend to see boundary that isn’t there (compare to right) </a:t>
            </a:r>
          </a:p>
          <a:p>
            <a:pPr marL="342900" indent="-342900">
              <a:buFont typeface="Wingdings" panose="05000000000000000000" pitchFamily="2" charset="2"/>
              <a:buChar char="à"/>
            </a:pPr>
            <a:r>
              <a:rPr lang="en-US" sz="2400" dirty="0" smtClean="0">
                <a:sym typeface="Wingdings"/>
              </a:rPr>
              <a:t>Color can mislead! Not all hues are perceived equally</a:t>
            </a:r>
          </a:p>
          <a:p>
            <a:pPr marL="800100" lvl="1" indent="-342900">
              <a:buFont typeface="Wingdings" panose="05000000000000000000" pitchFamily="2" charset="2"/>
              <a:buChar char="à"/>
            </a:pPr>
            <a:r>
              <a:rPr lang="en-US" sz="2400" dirty="0" smtClean="0">
                <a:sym typeface="Wingdings"/>
              </a:rPr>
              <a:t>Use equal luminance rainbow or </a:t>
            </a:r>
            <a:r>
              <a:rPr lang="en-US" sz="2400" dirty="0" err="1" smtClean="0">
                <a:sym typeface="Wingdings"/>
              </a:rPr>
              <a:t>viridis</a:t>
            </a:r>
            <a:r>
              <a:rPr lang="en-US" sz="2400" dirty="0" smtClean="0">
                <a:sym typeface="Wingdings"/>
              </a:rPr>
              <a:t>– not jet.</a:t>
            </a:r>
            <a:endParaRPr lang="en-US" sz="2400" dirty="0" smtClean="0"/>
          </a:p>
        </p:txBody>
      </p:sp>
      <p:pic>
        <p:nvPicPr>
          <p:cNvPr id="3" name="Picture 2" descr="Screen Shot 2018-03-05 at 10.50.13 AM.png"/>
          <p:cNvPicPr>
            <a:picLocks noChangeAspect="1"/>
          </p:cNvPicPr>
          <p:nvPr/>
        </p:nvPicPr>
        <p:blipFill rotWithShape="1">
          <a:blip r:embed="rId3">
            <a:extLst>
              <a:ext uri="{28A0092B-C50C-407E-A947-70E740481C1C}">
                <a14:useLocalDpi xmlns:a14="http://schemas.microsoft.com/office/drawing/2010/main" val="0"/>
              </a:ext>
            </a:extLst>
          </a:blip>
          <a:srcRect t="5541" r="34162" b="13814"/>
          <a:stretch/>
        </p:blipFill>
        <p:spPr>
          <a:xfrm>
            <a:off x="1614796" y="1143000"/>
            <a:ext cx="6020228" cy="3043536"/>
          </a:xfrm>
          <a:prstGeom prst="rect">
            <a:avLst/>
          </a:prstGeom>
        </p:spPr>
      </p:pic>
    </p:spTree>
    <p:extLst>
      <p:ext uri="{BB962C8B-B14F-4D97-AF65-F5344CB8AC3E}">
        <p14:creationId xmlns:p14="http://schemas.microsoft.com/office/powerpoint/2010/main" val="2556016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Bad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39</a:t>
            </a:fld>
            <a:endParaRPr lang="en-US"/>
          </a:p>
        </p:txBody>
      </p:sp>
      <p:sp>
        <p:nvSpPr>
          <p:cNvPr id="7" name="TextBox 6"/>
          <p:cNvSpPr txBox="1"/>
          <p:nvPr/>
        </p:nvSpPr>
        <p:spPr>
          <a:xfrm>
            <a:off x="457200" y="5493053"/>
            <a:ext cx="8229599" cy="1200328"/>
          </a:xfrm>
          <a:prstGeom prst="rect">
            <a:avLst/>
          </a:prstGeom>
          <a:noFill/>
        </p:spPr>
        <p:txBody>
          <a:bodyPr wrap="square" rtlCol="0">
            <a:spAutoFit/>
          </a:bodyPr>
          <a:lstStyle/>
          <a:p>
            <a:r>
              <a:rPr lang="en-US" sz="2400" dirty="0" smtClean="0"/>
              <a:t>Just because you *can* doesn’t mean you *should*</a:t>
            </a:r>
          </a:p>
          <a:p>
            <a:r>
              <a:rPr lang="en-US" sz="2400" dirty="0" smtClean="0"/>
              <a:t>Keep it simple!</a:t>
            </a:r>
          </a:p>
          <a:p>
            <a:r>
              <a:rPr lang="en-US" sz="2400" dirty="0" smtClean="0">
                <a:sym typeface="Wingdings"/>
              </a:rPr>
              <a:t> Visual clutter obfuscates</a:t>
            </a:r>
            <a:endParaRPr lang="en-US" sz="2400" dirty="0" smtClean="0"/>
          </a:p>
        </p:txBody>
      </p:sp>
      <p:pic>
        <p:nvPicPr>
          <p:cNvPr id="3" name="Picture 2"/>
          <p:cNvPicPr>
            <a:picLocks noChangeAspect="1"/>
          </p:cNvPicPr>
          <p:nvPr/>
        </p:nvPicPr>
        <p:blipFill>
          <a:blip r:embed="rId2"/>
          <a:stretch>
            <a:fillRect/>
          </a:stretch>
        </p:blipFill>
        <p:spPr>
          <a:xfrm>
            <a:off x="4511042" y="1789331"/>
            <a:ext cx="4396139" cy="3380142"/>
          </a:xfrm>
          <a:prstGeom prst="rect">
            <a:avLst/>
          </a:prstGeom>
        </p:spPr>
      </p:pic>
      <p:sp>
        <p:nvSpPr>
          <p:cNvPr id="6" name="Rectangle 5"/>
          <p:cNvSpPr/>
          <p:nvPr/>
        </p:nvSpPr>
        <p:spPr>
          <a:xfrm>
            <a:off x="4572000" y="1157047"/>
            <a:ext cx="4572000" cy="646331"/>
          </a:xfrm>
          <a:prstGeom prst="rect">
            <a:avLst/>
          </a:prstGeom>
        </p:spPr>
        <p:txBody>
          <a:bodyPr>
            <a:spAutoFit/>
          </a:bodyPr>
          <a:lstStyle/>
          <a:p>
            <a:r>
              <a:rPr lang="en-US" dirty="0" smtClean="0"/>
              <a:t>https://</a:t>
            </a:r>
            <a:r>
              <a:rPr lang="en-US" dirty="0" err="1" smtClean="0"/>
              <a:t>gist.github.com</a:t>
            </a:r>
            <a:r>
              <a:rPr lang="en-US" dirty="0" smtClean="0"/>
              <a:t>/</a:t>
            </a:r>
            <a:r>
              <a:rPr lang="en-US" dirty="0" err="1" smtClean="0"/>
              <a:t>infotroph</a:t>
            </a:r>
            <a:r>
              <a:rPr lang="en-US" dirty="0" smtClean="0"/>
              <a:t>/93a45d8d54da5ad74696</a:t>
            </a:r>
          </a:p>
        </p:txBody>
      </p:sp>
      <p:pic>
        <p:nvPicPr>
          <p:cNvPr id="8" name="Picture 7" descr="emoj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 y="1008599"/>
            <a:ext cx="4572086" cy="4484454"/>
          </a:xfrm>
          <a:prstGeom prst="rect">
            <a:avLst/>
          </a:prstGeom>
        </p:spPr>
      </p:pic>
    </p:spTree>
    <p:extLst>
      <p:ext uri="{BB962C8B-B14F-4D97-AF65-F5344CB8AC3E}">
        <p14:creationId xmlns:p14="http://schemas.microsoft.com/office/powerpoint/2010/main" val="1568985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The visual system: Retina</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4</a:t>
            </a:fld>
            <a:endParaRPr lang="en-US"/>
          </a:p>
        </p:txBody>
      </p:sp>
      <p:pic>
        <p:nvPicPr>
          <p:cNvPr id="9" name="Picture 8"/>
          <p:cNvPicPr>
            <a:picLocks noChangeAspect="1"/>
          </p:cNvPicPr>
          <p:nvPr/>
        </p:nvPicPr>
        <p:blipFill>
          <a:blip r:embed="rId2"/>
          <a:stretch>
            <a:fillRect/>
          </a:stretch>
        </p:blipFill>
        <p:spPr>
          <a:xfrm>
            <a:off x="457200" y="1143001"/>
            <a:ext cx="4042292" cy="2076570"/>
          </a:xfrm>
          <a:prstGeom prst="rect">
            <a:avLst/>
          </a:prstGeom>
        </p:spPr>
      </p:pic>
      <p:sp>
        <p:nvSpPr>
          <p:cNvPr id="10" name="TextBox 9"/>
          <p:cNvSpPr txBox="1"/>
          <p:nvPr/>
        </p:nvSpPr>
        <p:spPr>
          <a:xfrm>
            <a:off x="274020" y="4155117"/>
            <a:ext cx="8450943" cy="1569660"/>
          </a:xfrm>
          <a:prstGeom prst="rect">
            <a:avLst/>
          </a:prstGeom>
          <a:noFill/>
        </p:spPr>
        <p:txBody>
          <a:bodyPr wrap="square" rtlCol="0">
            <a:spAutoFit/>
          </a:bodyPr>
          <a:lstStyle/>
          <a:p>
            <a:r>
              <a:rPr lang="en-US" sz="2400" dirty="0" smtClean="0"/>
              <a:t>Receptors are more tightly packed in </a:t>
            </a:r>
            <a:r>
              <a:rPr lang="en-US" sz="2400" i="1" dirty="0" smtClean="0"/>
              <a:t>fovea </a:t>
            </a:r>
          </a:p>
          <a:p>
            <a:r>
              <a:rPr lang="en-US" sz="2400" i="1" dirty="0"/>
              <a:t>	</a:t>
            </a:r>
            <a:r>
              <a:rPr lang="en-US" sz="2400" dirty="0" smtClean="0"/>
              <a:t>5° of visual angle (=5cm at 1m length)</a:t>
            </a:r>
          </a:p>
          <a:p>
            <a:r>
              <a:rPr lang="en-US" sz="2400" dirty="0"/>
              <a:t>	</a:t>
            </a:r>
            <a:r>
              <a:rPr lang="en-US" sz="2400" dirty="0" smtClean="0"/>
              <a:t>Highest acuity = 1-2° (=1-2 thumb widths at arm’s length)</a:t>
            </a:r>
          </a:p>
          <a:p>
            <a:r>
              <a:rPr lang="en-US" sz="2400" dirty="0" smtClean="0"/>
              <a:t>Eye has blind spot just off from fovea</a:t>
            </a:r>
            <a:endParaRPr lang="en-US" sz="2400" dirty="0"/>
          </a:p>
        </p:txBody>
      </p:sp>
      <p:pic>
        <p:nvPicPr>
          <p:cNvPr id="11" name="Picture 10"/>
          <p:cNvPicPr>
            <a:picLocks noChangeAspect="1"/>
          </p:cNvPicPr>
          <p:nvPr/>
        </p:nvPicPr>
        <p:blipFill>
          <a:blip r:embed="rId3"/>
          <a:stretch>
            <a:fillRect/>
          </a:stretch>
        </p:blipFill>
        <p:spPr>
          <a:xfrm>
            <a:off x="5375244" y="996647"/>
            <a:ext cx="3767169" cy="2846306"/>
          </a:xfrm>
          <a:prstGeom prst="rect">
            <a:avLst/>
          </a:prstGeom>
        </p:spPr>
      </p:pic>
      <p:sp>
        <p:nvSpPr>
          <p:cNvPr id="12" name="TextBox 11"/>
          <p:cNvSpPr txBox="1"/>
          <p:nvPr/>
        </p:nvSpPr>
        <p:spPr>
          <a:xfrm>
            <a:off x="6098613" y="6488668"/>
            <a:ext cx="2336278" cy="369332"/>
          </a:xfrm>
          <a:prstGeom prst="rect">
            <a:avLst/>
          </a:prstGeom>
          <a:noFill/>
        </p:spPr>
        <p:txBody>
          <a:bodyPr wrap="none" rtlCol="0">
            <a:spAutoFit/>
          </a:bodyPr>
          <a:lstStyle/>
          <a:p>
            <a:r>
              <a:rPr lang="en-US" dirty="0" err="1" smtClean="0"/>
              <a:t>Purves</a:t>
            </a:r>
            <a:r>
              <a:rPr lang="en-US" dirty="0" smtClean="0"/>
              <a:t>, </a:t>
            </a:r>
            <a:r>
              <a:rPr lang="en-US" i="1" dirty="0" smtClean="0"/>
              <a:t>Neuroscience</a:t>
            </a:r>
            <a:endParaRPr lang="en-US" i="1" dirty="0"/>
          </a:p>
        </p:txBody>
      </p:sp>
      <p:sp>
        <p:nvSpPr>
          <p:cNvPr id="13" name="TextBox 12"/>
          <p:cNvSpPr txBox="1"/>
          <p:nvPr/>
        </p:nvSpPr>
        <p:spPr>
          <a:xfrm>
            <a:off x="5419904" y="3760186"/>
            <a:ext cx="3724096" cy="276999"/>
          </a:xfrm>
          <a:prstGeom prst="rect">
            <a:avLst/>
          </a:prstGeom>
          <a:noFill/>
        </p:spPr>
        <p:txBody>
          <a:bodyPr wrap="none" rtlCol="0">
            <a:spAutoFit/>
          </a:bodyPr>
          <a:lstStyle/>
          <a:p>
            <a:r>
              <a:rPr lang="en-US" sz="1200" dirty="0" smtClean="0"/>
              <a:t>https://</a:t>
            </a:r>
            <a:r>
              <a:rPr lang="en-US" sz="1200" dirty="0" err="1" smtClean="0"/>
              <a:t>en.wikipedia.org</a:t>
            </a:r>
            <a:r>
              <a:rPr lang="en-US" sz="1200" dirty="0" smtClean="0"/>
              <a:t>/wiki/</a:t>
            </a:r>
            <a:r>
              <a:rPr lang="en-US" sz="1200" dirty="0" err="1" smtClean="0"/>
              <a:t>File:AcuityHumanEye.jpg</a:t>
            </a:r>
            <a:endParaRPr lang="en-US" sz="1200" dirty="0"/>
          </a:p>
        </p:txBody>
      </p:sp>
      <p:sp>
        <p:nvSpPr>
          <p:cNvPr id="14" name="Rectangle 13"/>
          <p:cNvSpPr/>
          <p:nvPr/>
        </p:nvSpPr>
        <p:spPr>
          <a:xfrm>
            <a:off x="457200" y="3165782"/>
            <a:ext cx="4572000" cy="461665"/>
          </a:xfrm>
          <a:prstGeom prst="rect">
            <a:avLst/>
          </a:prstGeom>
        </p:spPr>
        <p:txBody>
          <a:bodyPr>
            <a:spAutoFit/>
          </a:bodyPr>
          <a:lstStyle/>
          <a:p>
            <a:r>
              <a:rPr lang="en-US" sz="1200" dirty="0" smtClean="0"/>
              <a:t>http://</a:t>
            </a:r>
            <a:r>
              <a:rPr lang="en-US" sz="1200" dirty="0" err="1" smtClean="0"/>
              <a:t>digikalla.info</a:t>
            </a:r>
            <a:r>
              <a:rPr lang="en-US" sz="1200" dirty="0" smtClean="0"/>
              <a:t>/cones-and-rods/cones-and-rods-color-temperature-and-blue-light-iris-ideas/</a:t>
            </a:r>
            <a:endParaRPr lang="en-US" sz="1200" dirty="0"/>
          </a:p>
        </p:txBody>
      </p:sp>
    </p:spTree>
    <p:extLst>
      <p:ext uri="{BB962C8B-B14F-4D97-AF65-F5344CB8AC3E}">
        <p14:creationId xmlns:p14="http://schemas.microsoft.com/office/powerpoint/2010/main" val="5951915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Bad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40</a:t>
            </a:fld>
            <a:endParaRPr lang="en-US"/>
          </a:p>
        </p:txBody>
      </p:sp>
      <p:sp>
        <p:nvSpPr>
          <p:cNvPr id="7" name="TextBox 6"/>
          <p:cNvSpPr txBox="1"/>
          <p:nvPr/>
        </p:nvSpPr>
        <p:spPr>
          <a:xfrm>
            <a:off x="457200" y="5493053"/>
            <a:ext cx="8229599" cy="1200329"/>
          </a:xfrm>
          <a:prstGeom prst="rect">
            <a:avLst/>
          </a:prstGeom>
          <a:noFill/>
        </p:spPr>
        <p:txBody>
          <a:bodyPr wrap="square" rtlCol="0">
            <a:spAutoFit/>
          </a:bodyPr>
          <a:lstStyle/>
          <a:p>
            <a:r>
              <a:rPr lang="en-US" sz="2400" dirty="0" smtClean="0">
                <a:hlinkClick r:id="rId2"/>
              </a:rPr>
              <a:t>https://commons.wikimedia.org/wiki/File:Piecharts.svg</a:t>
            </a:r>
            <a:endParaRPr lang="en-US" sz="2400" dirty="0"/>
          </a:p>
          <a:p>
            <a:r>
              <a:rPr lang="en-US" sz="2400" dirty="0" smtClean="0"/>
              <a:t>Pie charts are nearly universally misleading</a:t>
            </a:r>
          </a:p>
          <a:p>
            <a:r>
              <a:rPr lang="en-US" sz="2400" dirty="0" smtClean="0">
                <a:sym typeface="Wingdings"/>
              </a:rPr>
              <a:t> Size &amp; area &amp; orientation are relational (hard) comparisons</a:t>
            </a:r>
            <a:endParaRPr lang="en-US" sz="2400" dirty="0" smtClean="0"/>
          </a:p>
        </p:txBody>
      </p:sp>
      <p:pic>
        <p:nvPicPr>
          <p:cNvPr id="6" name="Picture 5" descr="1378px-Piecharts.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521" y="923697"/>
            <a:ext cx="6255390" cy="4484996"/>
          </a:xfrm>
          <a:prstGeom prst="rect">
            <a:avLst/>
          </a:prstGeom>
        </p:spPr>
      </p:pic>
    </p:spTree>
    <p:extLst>
      <p:ext uri="{BB962C8B-B14F-4D97-AF65-F5344CB8AC3E}">
        <p14:creationId xmlns:p14="http://schemas.microsoft.com/office/powerpoint/2010/main" val="30240816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Bad graphics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41</a:t>
            </a:fld>
            <a:endParaRPr lang="en-US"/>
          </a:p>
        </p:txBody>
      </p:sp>
      <p:sp>
        <p:nvSpPr>
          <p:cNvPr id="7" name="TextBox 6"/>
          <p:cNvSpPr txBox="1"/>
          <p:nvPr/>
        </p:nvSpPr>
        <p:spPr>
          <a:xfrm>
            <a:off x="457200" y="4782483"/>
            <a:ext cx="8355021" cy="1631216"/>
          </a:xfrm>
          <a:prstGeom prst="rect">
            <a:avLst/>
          </a:prstGeom>
          <a:noFill/>
        </p:spPr>
        <p:txBody>
          <a:bodyPr wrap="square" rtlCol="0">
            <a:spAutoFit/>
          </a:bodyPr>
          <a:lstStyle/>
          <a:p>
            <a:r>
              <a:rPr lang="en-US" sz="2000" dirty="0" smtClean="0"/>
              <a:t>This is a recreation of a bad graph that once was sent to me.</a:t>
            </a:r>
          </a:p>
          <a:p>
            <a:r>
              <a:rPr lang="mr-IN" sz="2000" dirty="0" smtClean="0"/>
              <a:t>…</a:t>
            </a:r>
            <a:r>
              <a:rPr lang="en-US" sz="2000" dirty="0" smtClean="0"/>
              <a:t>Take a moment to think about your layout.</a:t>
            </a:r>
          </a:p>
          <a:p>
            <a:pPr marL="342900" indent="-342900">
              <a:buFont typeface="Wingdings" charset="0"/>
              <a:buChar char="à"/>
            </a:pPr>
            <a:r>
              <a:rPr lang="en-US" sz="2000" dirty="0" smtClean="0">
                <a:sym typeface="Wingdings"/>
              </a:rPr>
              <a:t>Setting up the display in the wrong way can ruin a perfectly acceptable plot!</a:t>
            </a:r>
          </a:p>
          <a:p>
            <a:pPr marL="342900" indent="-342900">
              <a:buFont typeface="Wingdings" charset="0"/>
              <a:buChar char="à"/>
            </a:pPr>
            <a:r>
              <a:rPr lang="en-US" sz="2000" dirty="0" smtClean="0">
                <a:sym typeface="Wingdings"/>
              </a:rPr>
              <a:t>And watch your labels! Avoid TGAs (totally gratuitous acronyms)</a:t>
            </a:r>
            <a:endParaRPr lang="en-US" sz="2000" dirty="0" smtClean="0"/>
          </a:p>
        </p:txBody>
      </p:sp>
      <p:graphicFrame>
        <p:nvGraphicFramePr>
          <p:cNvPr id="6" name="Chart 5"/>
          <p:cNvGraphicFramePr/>
          <p:nvPr>
            <p:extLst>
              <p:ext uri="{D42A27DB-BD31-4B8C-83A1-F6EECF244321}">
                <p14:modId xmlns:p14="http://schemas.microsoft.com/office/powerpoint/2010/main" val="1910508404"/>
              </p:ext>
            </p:extLst>
          </p:nvPr>
        </p:nvGraphicFramePr>
        <p:xfrm>
          <a:off x="1524000" y="1397000"/>
          <a:ext cx="6096000" cy="3514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6580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Sum-up</a:t>
            </a:r>
            <a:endParaRPr lang="en-US" dirty="0"/>
          </a:p>
        </p:txBody>
      </p:sp>
      <p:sp>
        <p:nvSpPr>
          <p:cNvPr id="3" name="Content Placeholder 2"/>
          <p:cNvSpPr>
            <a:spLocks noGrp="1"/>
          </p:cNvSpPr>
          <p:nvPr>
            <p:ph idx="1"/>
          </p:nvPr>
        </p:nvSpPr>
        <p:spPr>
          <a:xfrm>
            <a:off x="457200" y="1600200"/>
            <a:ext cx="8229600" cy="4756150"/>
          </a:xfrm>
        </p:spPr>
        <p:txBody>
          <a:bodyPr>
            <a:normAutofit/>
          </a:bodyPr>
          <a:lstStyle/>
          <a:p>
            <a:r>
              <a:rPr lang="en-US" dirty="0" smtClean="0"/>
              <a:t>The eye is not a camera, and the visual system is not simple</a:t>
            </a:r>
          </a:p>
          <a:p>
            <a:r>
              <a:rPr lang="en-US" dirty="0" smtClean="0"/>
              <a:t>Good visualizations capitalize on properties of what we’re good at</a:t>
            </a:r>
            <a:r>
              <a:rPr lang="en-US" dirty="0" smtClean="0"/>
              <a:t>!</a:t>
            </a:r>
            <a:endParaRPr lang="en-US" dirty="0" smtClean="0"/>
          </a:p>
        </p:txBody>
      </p:sp>
      <p:sp>
        <p:nvSpPr>
          <p:cNvPr id="4" name="Slide Number Placeholder 3"/>
          <p:cNvSpPr>
            <a:spLocks noGrp="1"/>
          </p:cNvSpPr>
          <p:nvPr>
            <p:ph type="sldNum" sz="quarter" idx="12"/>
          </p:nvPr>
        </p:nvSpPr>
        <p:spPr/>
        <p:txBody>
          <a:bodyPr/>
          <a:lstStyle/>
          <a:p>
            <a:fld id="{3798B529-C0C1-5449-A5EB-446AB98927C4}" type="slidenum">
              <a:rPr lang="en-US" smtClean="0"/>
              <a:t>42</a:t>
            </a:fld>
            <a:endParaRPr lang="en-US"/>
          </a:p>
        </p:txBody>
      </p:sp>
    </p:spTree>
    <p:extLst>
      <p:ext uri="{BB962C8B-B14F-4D97-AF65-F5344CB8AC3E}">
        <p14:creationId xmlns:p14="http://schemas.microsoft.com/office/powerpoint/2010/main" val="2680125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time</a:t>
            </a:r>
            <a:endParaRPr lang="en-US" dirty="0"/>
          </a:p>
        </p:txBody>
      </p:sp>
      <p:pic>
        <p:nvPicPr>
          <p:cNvPr id="8" name="Content Placeholder 7"/>
          <p:cNvPicPr>
            <a:picLocks noGrp="1" noChangeAspect="1"/>
          </p:cNvPicPr>
          <p:nvPr>
            <p:ph idx="1"/>
          </p:nvPr>
        </p:nvPicPr>
        <p:blipFill>
          <a:blip r:embed="rId2"/>
          <a:stretch>
            <a:fillRect/>
          </a:stretch>
        </p:blipFill>
        <p:spPr>
          <a:xfrm>
            <a:off x="3338512" y="2761835"/>
            <a:ext cx="2466975" cy="1847850"/>
          </a:xfrm>
          <a:prstGeom prst="rect">
            <a:avLst/>
          </a:prstGeom>
        </p:spPr>
      </p:pic>
      <p:sp>
        <p:nvSpPr>
          <p:cNvPr id="4" name="Slide Number Placeholder 3"/>
          <p:cNvSpPr>
            <a:spLocks noGrp="1"/>
          </p:cNvSpPr>
          <p:nvPr>
            <p:ph type="sldNum" sz="quarter" idx="12"/>
          </p:nvPr>
        </p:nvSpPr>
        <p:spPr/>
        <p:txBody>
          <a:bodyPr/>
          <a:lstStyle/>
          <a:p>
            <a:fld id="{3798B529-C0C1-5449-A5EB-446AB98927C4}" type="slidenum">
              <a:rPr lang="en-US" smtClean="0"/>
              <a:t>43</a:t>
            </a:fld>
            <a:endParaRPr lang="en-US"/>
          </a:p>
        </p:txBody>
      </p:sp>
      <p:sp>
        <p:nvSpPr>
          <p:cNvPr id="7" name="AutoShape 5" descr="Image result for coffee"/>
          <p:cNvSpPr>
            <a:spLocks noChangeAspect="1" noChangeArrowheads="1"/>
          </p:cNvSpPr>
          <p:nvPr/>
        </p:nvSpPr>
        <p:spPr bwMode="auto">
          <a:xfrm>
            <a:off x="155575" y="-1531938"/>
            <a:ext cx="4267200" cy="3200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0309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plots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Here’s a nice &amp; descriptive infographic with many plotting options:</a:t>
            </a:r>
          </a:p>
          <a:p>
            <a:pPr marL="0" indent="0">
              <a:buNone/>
            </a:pPr>
            <a:r>
              <a:rPr lang="en-US" dirty="0"/>
              <a:t>	</a:t>
            </a:r>
            <a:r>
              <a:rPr lang="en-US" dirty="0" err="1" smtClean="0"/>
              <a:t>ft.com</a:t>
            </a:r>
            <a:r>
              <a:rPr lang="en-US" dirty="0" smtClean="0"/>
              <a:t>/vocabulary</a:t>
            </a:r>
          </a:p>
          <a:p>
            <a:pPr marL="0" indent="0">
              <a:buNone/>
            </a:pPr>
            <a:endParaRPr lang="en-US" dirty="0"/>
          </a:p>
          <a:p>
            <a:pPr marL="0" indent="0">
              <a:buNone/>
            </a:pPr>
            <a:r>
              <a:rPr lang="en-US" dirty="0" smtClean="0"/>
              <a:t>For our purposes, focus on graphs for:</a:t>
            </a:r>
          </a:p>
          <a:p>
            <a:pPr marL="0" indent="0">
              <a:buNone/>
            </a:pPr>
            <a:r>
              <a:rPr lang="en-US" dirty="0"/>
              <a:t>	</a:t>
            </a:r>
            <a:r>
              <a:rPr lang="en-US" dirty="0" smtClean="0"/>
              <a:t>-Correlation</a:t>
            </a:r>
          </a:p>
          <a:p>
            <a:pPr marL="0" indent="0">
              <a:buNone/>
            </a:pPr>
            <a:r>
              <a:rPr lang="en-US" dirty="0"/>
              <a:t>	</a:t>
            </a:r>
            <a:r>
              <a:rPr lang="en-US" dirty="0" smtClean="0"/>
              <a:t>-Time series (‘change over time’)</a:t>
            </a:r>
          </a:p>
          <a:p>
            <a:pPr marL="0" indent="0">
              <a:buNone/>
            </a:pPr>
            <a:r>
              <a:rPr lang="en-US" dirty="0"/>
              <a:t>	</a:t>
            </a:r>
            <a:r>
              <a:rPr lang="en-US" dirty="0" smtClean="0"/>
              <a:t>-Distribution</a:t>
            </a:r>
          </a:p>
          <a:p>
            <a:pPr marL="0" indent="0">
              <a:buNone/>
            </a:pPr>
            <a:r>
              <a:rPr lang="en-US" dirty="0"/>
              <a:t>	</a:t>
            </a:r>
            <a:r>
              <a:rPr lang="en-US" dirty="0" smtClean="0"/>
              <a:t>-Part-to-whole</a:t>
            </a:r>
          </a:p>
        </p:txBody>
      </p:sp>
      <p:sp>
        <p:nvSpPr>
          <p:cNvPr id="4" name="Slide Number Placeholder 3"/>
          <p:cNvSpPr>
            <a:spLocks noGrp="1"/>
          </p:cNvSpPr>
          <p:nvPr>
            <p:ph type="sldNum" sz="quarter" idx="12"/>
          </p:nvPr>
        </p:nvSpPr>
        <p:spPr/>
        <p:txBody>
          <a:bodyPr/>
          <a:lstStyle/>
          <a:p>
            <a:fld id="{3798B529-C0C1-5449-A5EB-446AB98927C4}" type="slidenum">
              <a:rPr lang="en-US" smtClean="0"/>
              <a:t>44</a:t>
            </a:fld>
            <a:endParaRPr lang="en-US"/>
          </a:p>
        </p:txBody>
      </p:sp>
    </p:spTree>
    <p:extLst>
      <p:ext uri="{BB962C8B-B14F-4D97-AF65-F5344CB8AC3E}">
        <p14:creationId xmlns:p14="http://schemas.microsoft.com/office/powerpoint/2010/main" val="2747528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98B529-C0C1-5449-A5EB-446AB98927C4}" type="slidenum">
              <a:rPr lang="en-US" smtClean="0"/>
              <a:t>45</a:t>
            </a:fld>
            <a:endParaRPr lang="en-US"/>
          </a:p>
        </p:txBody>
      </p:sp>
      <p:pic>
        <p:nvPicPr>
          <p:cNvPr id="5" name="Picture 4" descr="plotPl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469427"/>
          </a:xfrm>
          <a:prstGeom prst="rect">
            <a:avLst/>
          </a:prstGeom>
        </p:spPr>
      </p:pic>
    </p:spTree>
    <p:extLst>
      <p:ext uri="{BB962C8B-B14F-4D97-AF65-F5344CB8AC3E}">
        <p14:creationId xmlns:p14="http://schemas.microsoft.com/office/powerpoint/2010/main" val="2130491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0" y="274638"/>
            <a:ext cx="5361709" cy="1143000"/>
          </a:xfrm>
        </p:spPr>
        <p:txBody>
          <a:bodyPr/>
          <a:lstStyle/>
          <a:p>
            <a:r>
              <a:rPr lang="en-US" dirty="0" smtClean="0"/>
              <a:t>Correlation plots</a:t>
            </a:r>
            <a:endParaRPr lang="en-US" dirty="0"/>
          </a:p>
        </p:txBody>
      </p:sp>
      <p:pic>
        <p:nvPicPr>
          <p:cNvPr id="7" name="Content Placeholder 6"/>
          <p:cNvPicPr>
            <a:picLocks noGrp="1" noChangeAspect="1"/>
          </p:cNvPicPr>
          <p:nvPr>
            <p:ph idx="1"/>
          </p:nvPr>
        </p:nvPicPr>
        <p:blipFill rotWithShape="1">
          <a:blip r:embed="rId2"/>
          <a:srcRect t="31351" b="7322"/>
          <a:stretch/>
        </p:blipFill>
        <p:spPr>
          <a:xfrm>
            <a:off x="1" y="38226"/>
            <a:ext cx="3174580" cy="6819774"/>
          </a:xfrm>
        </p:spPr>
      </p:pic>
      <p:sp>
        <p:nvSpPr>
          <p:cNvPr id="4" name="Slide Number Placeholder 3"/>
          <p:cNvSpPr>
            <a:spLocks noGrp="1"/>
          </p:cNvSpPr>
          <p:nvPr>
            <p:ph type="sldNum" sz="quarter" idx="12"/>
          </p:nvPr>
        </p:nvSpPr>
        <p:spPr/>
        <p:txBody>
          <a:bodyPr/>
          <a:lstStyle/>
          <a:p>
            <a:fld id="{3798B529-C0C1-5449-A5EB-446AB98927C4}" type="slidenum">
              <a:rPr lang="en-US" smtClean="0"/>
              <a:t>46</a:t>
            </a:fld>
            <a:endParaRPr lang="en-US"/>
          </a:p>
        </p:txBody>
      </p:sp>
      <p:sp>
        <p:nvSpPr>
          <p:cNvPr id="8" name="TextBox 7"/>
          <p:cNvSpPr txBox="1"/>
          <p:nvPr/>
        </p:nvSpPr>
        <p:spPr>
          <a:xfrm>
            <a:off x="3403983" y="1705394"/>
            <a:ext cx="5472439" cy="4524315"/>
          </a:xfrm>
          <a:prstGeom prst="rect">
            <a:avLst/>
          </a:prstGeom>
          <a:noFill/>
        </p:spPr>
        <p:txBody>
          <a:bodyPr wrap="square" rtlCol="0">
            <a:spAutoFit/>
          </a:bodyPr>
          <a:lstStyle/>
          <a:p>
            <a:r>
              <a:rPr lang="en-US" sz="2400" dirty="0" smtClean="0"/>
              <a:t>These ask the question:</a:t>
            </a:r>
          </a:p>
          <a:p>
            <a:r>
              <a:rPr lang="en-US" sz="2400" dirty="0" smtClean="0"/>
              <a:t>“How does Y change as a function of X”?</a:t>
            </a:r>
          </a:p>
          <a:p>
            <a:r>
              <a:rPr lang="en-US" sz="2400" dirty="0"/>
              <a:t>	</a:t>
            </a:r>
            <a:r>
              <a:rPr lang="en-US" sz="2400" dirty="0" smtClean="0"/>
              <a:t>(Relationship between two or more linear variables)</a:t>
            </a:r>
          </a:p>
          <a:p>
            <a:endParaRPr lang="en-US" sz="2400" dirty="0"/>
          </a:p>
          <a:p>
            <a:r>
              <a:rPr lang="en-US" sz="2400" dirty="0" smtClean="0"/>
              <a:t>-Can add a 3</a:t>
            </a:r>
            <a:r>
              <a:rPr lang="en-US" sz="2400" baseline="30000" dirty="0" smtClean="0"/>
              <a:t>rd</a:t>
            </a:r>
            <a:r>
              <a:rPr lang="en-US" sz="2400" dirty="0" smtClean="0"/>
              <a:t> variable with color (</a:t>
            </a:r>
            <a:r>
              <a:rPr lang="en-US" sz="2400" dirty="0" err="1" smtClean="0"/>
              <a:t>heatmap</a:t>
            </a:r>
            <a:r>
              <a:rPr lang="en-US" sz="2400" dirty="0" smtClean="0"/>
              <a:t>) or size (bubble)</a:t>
            </a:r>
          </a:p>
          <a:p>
            <a:r>
              <a:rPr lang="en-US" sz="2400" dirty="0"/>
              <a:t>	</a:t>
            </a:r>
            <a:r>
              <a:rPr lang="en-US" sz="2400" dirty="0" smtClean="0"/>
              <a:t>(But remember: these are inherently relational properties &amp; hard to visualize over)</a:t>
            </a:r>
          </a:p>
          <a:p>
            <a:endParaRPr lang="en-US" sz="2400" dirty="0"/>
          </a:p>
          <a:p>
            <a:endParaRPr lang="en-US" sz="2400" dirty="0"/>
          </a:p>
        </p:txBody>
      </p:sp>
      <p:sp>
        <p:nvSpPr>
          <p:cNvPr id="9" name="Rectangle 8"/>
          <p:cNvSpPr/>
          <p:nvPr/>
        </p:nvSpPr>
        <p:spPr>
          <a:xfrm>
            <a:off x="1" y="5375616"/>
            <a:ext cx="3174580" cy="137941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 y="0"/>
            <a:ext cx="3174580" cy="137941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302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865038"/>
            <a:ext cx="9126304" cy="3698064"/>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Correlation plots</a:t>
            </a:r>
            <a:endParaRPr lang="en-US" dirty="0"/>
          </a:p>
        </p:txBody>
      </p:sp>
      <p:sp>
        <p:nvSpPr>
          <p:cNvPr id="3" name="Content Placeholder 2"/>
          <p:cNvSpPr>
            <a:spLocks noGrp="1"/>
          </p:cNvSpPr>
          <p:nvPr>
            <p:ph idx="1"/>
          </p:nvPr>
        </p:nvSpPr>
        <p:spPr>
          <a:xfrm>
            <a:off x="457200" y="1408100"/>
            <a:ext cx="8229600" cy="4525963"/>
          </a:xfrm>
        </p:spPr>
        <p:txBody>
          <a:bodyPr/>
          <a:lstStyle/>
          <a:p>
            <a:r>
              <a:rPr lang="en-US" dirty="0" smtClean="0"/>
              <a:t>Scatterplots are the canonical correlation plot example</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47</a:t>
            </a:fld>
            <a:endParaRPr lang="en-US"/>
          </a:p>
        </p:txBody>
      </p:sp>
      <p:pic>
        <p:nvPicPr>
          <p:cNvPr id="5" name="Picture 4" descr="gscth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54" y="3007102"/>
            <a:ext cx="6388100" cy="3556000"/>
          </a:xfrm>
          <a:prstGeom prst="rect">
            <a:avLst/>
          </a:prstGeom>
        </p:spPr>
      </p:pic>
      <p:sp>
        <p:nvSpPr>
          <p:cNvPr id="6" name="TextBox 5"/>
          <p:cNvSpPr txBox="1"/>
          <p:nvPr/>
        </p:nvSpPr>
        <p:spPr>
          <a:xfrm>
            <a:off x="5811890" y="3850161"/>
            <a:ext cx="3314414" cy="946413"/>
          </a:xfrm>
          <a:prstGeom prst="rect">
            <a:avLst/>
          </a:prstGeom>
          <a:solidFill>
            <a:srgbClr val="FFFFFF"/>
          </a:solidFill>
        </p:spPr>
        <p:txBody>
          <a:bodyPr wrap="none" rtlCol="0">
            <a:spAutoFit/>
          </a:bodyPr>
          <a:lstStyle/>
          <a:p>
            <a:pPr>
              <a:spcBef>
                <a:spcPts val="300"/>
              </a:spcBef>
            </a:pPr>
            <a:r>
              <a:rPr lang="en-US" sz="1200" dirty="0" smtClean="0"/>
              <a:t>Accompaniment </a:t>
            </a:r>
            <a:r>
              <a:rPr lang="en-US" sz="1200" i="1" dirty="0" smtClean="0"/>
              <a:t>The apple with the fresh peach</a:t>
            </a:r>
          </a:p>
          <a:p>
            <a:pPr>
              <a:spcBef>
                <a:spcPts val="300"/>
              </a:spcBef>
            </a:pPr>
            <a:r>
              <a:rPr lang="en-US" sz="1200" dirty="0" smtClean="0"/>
              <a:t>Attribute</a:t>
            </a:r>
            <a:r>
              <a:rPr lang="en-US" sz="1200" i="1" dirty="0" smtClean="0"/>
              <a:t> The phone with the missing button</a:t>
            </a:r>
          </a:p>
          <a:p>
            <a:pPr>
              <a:spcBef>
                <a:spcPts val="300"/>
              </a:spcBef>
            </a:pPr>
            <a:r>
              <a:rPr lang="en-US" sz="1200" dirty="0" smtClean="0"/>
              <a:t>Functional</a:t>
            </a:r>
            <a:r>
              <a:rPr lang="en-US" sz="1200" i="1" dirty="0" smtClean="0"/>
              <a:t> The check for the lawyers</a:t>
            </a:r>
          </a:p>
          <a:p>
            <a:pPr>
              <a:spcBef>
                <a:spcPts val="300"/>
              </a:spcBef>
            </a:pPr>
            <a:r>
              <a:rPr lang="en-US" sz="1200" dirty="0" smtClean="0"/>
              <a:t>Representational</a:t>
            </a:r>
            <a:r>
              <a:rPr lang="en-US" sz="1200" i="1" dirty="0" smtClean="0"/>
              <a:t> The drawing of the flowers</a:t>
            </a:r>
            <a:endParaRPr lang="en-US" sz="1200" dirty="0"/>
          </a:p>
        </p:txBody>
      </p:sp>
      <p:sp>
        <p:nvSpPr>
          <p:cNvPr id="7" name="TextBox 6"/>
          <p:cNvSpPr txBox="1"/>
          <p:nvPr/>
        </p:nvSpPr>
        <p:spPr>
          <a:xfrm>
            <a:off x="5798006" y="5090075"/>
            <a:ext cx="1777087" cy="523220"/>
          </a:xfrm>
          <a:prstGeom prst="rect">
            <a:avLst/>
          </a:prstGeom>
          <a:solidFill>
            <a:srgbClr val="FFFFFF"/>
          </a:solidFill>
        </p:spPr>
        <p:txBody>
          <a:bodyPr wrap="none" rtlCol="0">
            <a:spAutoFit/>
          </a:bodyPr>
          <a:lstStyle/>
          <a:p>
            <a:r>
              <a:rPr lang="en-US" sz="1400" dirty="0" smtClean="0"/>
              <a:t>Brehm &amp; Bock, 2013</a:t>
            </a:r>
          </a:p>
          <a:p>
            <a:r>
              <a:rPr lang="en-US" sz="1400" dirty="0" smtClean="0"/>
              <a:t>Brehm, in prep</a:t>
            </a:r>
            <a:endParaRPr lang="en-US" sz="1400" dirty="0"/>
          </a:p>
        </p:txBody>
      </p:sp>
      <p:sp>
        <p:nvSpPr>
          <p:cNvPr id="9" name="TextBox 8"/>
          <p:cNvSpPr txBox="1"/>
          <p:nvPr/>
        </p:nvSpPr>
        <p:spPr>
          <a:xfrm>
            <a:off x="1018790" y="2818034"/>
            <a:ext cx="7653244" cy="369332"/>
          </a:xfrm>
          <a:prstGeom prst="rect">
            <a:avLst/>
          </a:prstGeom>
          <a:noFill/>
        </p:spPr>
        <p:txBody>
          <a:bodyPr wrap="none" rtlCol="0">
            <a:spAutoFit/>
          </a:bodyPr>
          <a:lstStyle/>
          <a:p>
            <a:r>
              <a:rPr lang="en-US" dirty="0" smtClean="0"/>
              <a:t>Proportion of subject-verb errors varies continuously with conceptual number</a:t>
            </a:r>
            <a:endParaRPr lang="en-US" dirty="0"/>
          </a:p>
        </p:txBody>
      </p:sp>
    </p:spTree>
    <p:extLst>
      <p:ext uri="{BB962C8B-B14F-4D97-AF65-F5344CB8AC3E}">
        <p14:creationId xmlns:p14="http://schemas.microsoft.com/office/powerpoint/2010/main" val="1081238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maps</a:t>
            </a:r>
            <a:endParaRPr lang="en-US" dirty="0"/>
          </a:p>
        </p:txBody>
      </p:sp>
      <p:sp>
        <p:nvSpPr>
          <p:cNvPr id="3" name="Content Placeholder 2"/>
          <p:cNvSpPr>
            <a:spLocks noGrp="1"/>
          </p:cNvSpPr>
          <p:nvPr>
            <p:ph idx="1"/>
          </p:nvPr>
        </p:nvSpPr>
        <p:spPr>
          <a:xfrm>
            <a:off x="457200" y="1240722"/>
            <a:ext cx="8229600" cy="4525963"/>
          </a:xfrm>
        </p:spPr>
        <p:txBody>
          <a:bodyPr/>
          <a:lstStyle/>
          <a:p>
            <a:r>
              <a:rPr lang="en-US" dirty="0" smtClean="0"/>
              <a:t>Z values across space!</a:t>
            </a:r>
          </a:p>
          <a:p>
            <a:pPr lvl="1"/>
            <a:r>
              <a:rPr lang="en-US" dirty="0" smtClean="0"/>
              <a:t>Heat maps of brains</a:t>
            </a:r>
          </a:p>
          <a:p>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48</a:t>
            </a:fld>
            <a:endParaRPr lang="en-US"/>
          </a:p>
        </p:txBody>
      </p:sp>
      <p:pic>
        <p:nvPicPr>
          <p:cNvPr id="5" name="Picture 4" descr="Screen Shot 2018-03-27 at 7.33.20 PM.png"/>
          <p:cNvPicPr>
            <a:picLocks noChangeAspect="1"/>
          </p:cNvPicPr>
          <p:nvPr/>
        </p:nvPicPr>
        <p:blipFill rotWithShape="1">
          <a:blip r:embed="rId2">
            <a:extLst>
              <a:ext uri="{28A0092B-C50C-407E-A947-70E740481C1C}">
                <a14:useLocalDpi xmlns:a14="http://schemas.microsoft.com/office/drawing/2010/main" val="0"/>
              </a:ext>
            </a:extLst>
          </a:blip>
          <a:srcRect b="57376"/>
          <a:stretch/>
        </p:blipFill>
        <p:spPr>
          <a:xfrm>
            <a:off x="1323390" y="2954656"/>
            <a:ext cx="6364456" cy="2570697"/>
          </a:xfrm>
          <a:prstGeom prst="rect">
            <a:avLst/>
          </a:prstGeom>
        </p:spPr>
      </p:pic>
      <p:sp>
        <p:nvSpPr>
          <p:cNvPr id="6" name="TextBox 5"/>
          <p:cNvSpPr txBox="1"/>
          <p:nvPr/>
        </p:nvSpPr>
        <p:spPr>
          <a:xfrm>
            <a:off x="211128" y="5525353"/>
            <a:ext cx="8614912" cy="923330"/>
          </a:xfrm>
          <a:prstGeom prst="rect">
            <a:avLst/>
          </a:prstGeom>
          <a:noFill/>
        </p:spPr>
        <p:txBody>
          <a:bodyPr wrap="square" rtlCol="0">
            <a:spAutoFit/>
          </a:bodyPr>
          <a:lstStyle/>
          <a:p>
            <a:r>
              <a:rPr lang="en-US" dirty="0"/>
              <a:t>Van </a:t>
            </a:r>
            <a:r>
              <a:rPr lang="en-US" dirty="0" err="1"/>
              <a:t>Berkum</a:t>
            </a:r>
            <a:r>
              <a:rPr lang="en-US" dirty="0"/>
              <a:t>, JJA, Van den Brink, D., </a:t>
            </a:r>
            <a:r>
              <a:rPr lang="en-US" dirty="0" err="1"/>
              <a:t>Tesink</a:t>
            </a:r>
            <a:r>
              <a:rPr lang="en-US" dirty="0"/>
              <a:t>, CMJY, Kos, M., &amp; </a:t>
            </a:r>
            <a:r>
              <a:rPr lang="en-US" dirty="0" err="1"/>
              <a:t>Hagoort</a:t>
            </a:r>
            <a:r>
              <a:rPr lang="en-US" dirty="0"/>
              <a:t>, P. (2008). The neural integration of speaker and message. Journal of Cognitive Neuroscience, 20 (4), 580-591. </a:t>
            </a:r>
            <a:r>
              <a:rPr lang="en-US" dirty="0" err="1"/>
              <a:t>doi</a:t>
            </a:r>
            <a:r>
              <a:rPr lang="en-US" dirty="0"/>
              <a:t>: 10.1162 / jocn.2008.20054.</a:t>
            </a:r>
          </a:p>
        </p:txBody>
      </p:sp>
    </p:spTree>
    <p:extLst>
      <p:ext uri="{BB962C8B-B14F-4D97-AF65-F5344CB8AC3E}">
        <p14:creationId xmlns:p14="http://schemas.microsoft.com/office/powerpoint/2010/main" val="1144291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maps</a:t>
            </a:r>
            <a:endParaRPr lang="en-US" dirty="0"/>
          </a:p>
        </p:txBody>
      </p:sp>
      <p:sp>
        <p:nvSpPr>
          <p:cNvPr id="3" name="Content Placeholder 2"/>
          <p:cNvSpPr>
            <a:spLocks noGrp="1"/>
          </p:cNvSpPr>
          <p:nvPr>
            <p:ph idx="1"/>
          </p:nvPr>
        </p:nvSpPr>
        <p:spPr>
          <a:xfrm>
            <a:off x="457200" y="1240722"/>
            <a:ext cx="3027011" cy="4525963"/>
          </a:xfrm>
        </p:spPr>
        <p:txBody>
          <a:bodyPr/>
          <a:lstStyle/>
          <a:p>
            <a:r>
              <a:rPr lang="en-US" dirty="0" smtClean="0"/>
              <a:t>Z values across space!</a:t>
            </a:r>
          </a:p>
          <a:p>
            <a:pPr lvl="1"/>
            <a:r>
              <a:rPr lang="en-US" dirty="0" smtClean="0"/>
              <a:t>Heat maps of genes!</a:t>
            </a:r>
          </a:p>
          <a:p>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49</a:t>
            </a:fld>
            <a:endParaRPr lang="en-US"/>
          </a:p>
        </p:txBody>
      </p:sp>
      <p:sp>
        <p:nvSpPr>
          <p:cNvPr id="6" name="TextBox 5"/>
          <p:cNvSpPr txBox="1"/>
          <p:nvPr/>
        </p:nvSpPr>
        <p:spPr>
          <a:xfrm>
            <a:off x="211128" y="3859152"/>
            <a:ext cx="3641982" cy="2862323"/>
          </a:xfrm>
          <a:prstGeom prst="rect">
            <a:avLst/>
          </a:prstGeom>
          <a:noFill/>
        </p:spPr>
        <p:txBody>
          <a:bodyPr wrap="square" rtlCol="0">
            <a:spAutoFit/>
          </a:bodyPr>
          <a:lstStyle/>
          <a:p>
            <a:r>
              <a:rPr lang="en-US" dirty="0" err="1"/>
              <a:t>Horng</a:t>
            </a:r>
            <a:r>
              <a:rPr lang="en-US" dirty="0"/>
              <a:t>, S., </a:t>
            </a:r>
            <a:r>
              <a:rPr lang="en-US" dirty="0" err="1"/>
              <a:t>Kreiman</a:t>
            </a:r>
            <a:r>
              <a:rPr lang="en-US" dirty="0"/>
              <a:t>, G., Ellsworth, C., Page, D., Blank, M., Millen, K., &amp; Sur, M. (2009). Differential gene expression in the developing lateral geniculate nucleus and medial geniculate nucleus reveals novel roles for Zic4 and Foxp2 in visual and auditory pathway development. Journal of Neuroscience, 29(43), 13672-13683.</a:t>
            </a:r>
          </a:p>
        </p:txBody>
      </p:sp>
      <p:pic>
        <p:nvPicPr>
          <p:cNvPr id="7" name="Picture 6"/>
          <p:cNvPicPr>
            <a:picLocks noChangeAspect="1"/>
          </p:cNvPicPr>
          <p:nvPr/>
        </p:nvPicPr>
        <p:blipFill>
          <a:blip r:embed="rId2"/>
          <a:stretch>
            <a:fillRect/>
          </a:stretch>
        </p:blipFill>
        <p:spPr>
          <a:xfrm>
            <a:off x="3853110" y="1439852"/>
            <a:ext cx="5290890" cy="5388869"/>
          </a:xfrm>
          <a:prstGeom prst="rect">
            <a:avLst/>
          </a:prstGeom>
        </p:spPr>
      </p:pic>
    </p:spTree>
    <p:extLst>
      <p:ext uri="{BB962C8B-B14F-4D97-AF65-F5344CB8AC3E}">
        <p14:creationId xmlns:p14="http://schemas.microsoft.com/office/powerpoint/2010/main" val="96958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The visual system: Retina</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5</a:t>
            </a:fld>
            <a:endParaRPr lang="en-US"/>
          </a:p>
        </p:txBody>
      </p:sp>
      <p:sp>
        <p:nvSpPr>
          <p:cNvPr id="3" name="TextBox 2"/>
          <p:cNvSpPr txBox="1"/>
          <p:nvPr/>
        </p:nvSpPr>
        <p:spPr>
          <a:xfrm>
            <a:off x="559210" y="4324450"/>
            <a:ext cx="7908786" cy="1569660"/>
          </a:xfrm>
          <a:prstGeom prst="rect">
            <a:avLst/>
          </a:prstGeom>
          <a:solidFill>
            <a:schemeClr val="bg1">
              <a:alpha val="60000"/>
            </a:schemeClr>
          </a:solidFill>
        </p:spPr>
        <p:txBody>
          <a:bodyPr wrap="square" rtlCol="0">
            <a:spAutoFit/>
          </a:bodyPr>
          <a:lstStyle/>
          <a:p>
            <a:r>
              <a:rPr lang="en-US" sz="3200" dirty="0" smtClean="0">
                <a:sym typeface="Wingdings"/>
              </a:rPr>
              <a:t></a:t>
            </a:r>
            <a:r>
              <a:rPr lang="en-US" sz="3200" dirty="0" smtClean="0"/>
              <a:t>Because of constraints of the retina,</a:t>
            </a:r>
          </a:p>
          <a:p>
            <a:r>
              <a:rPr lang="en-US" sz="3200" dirty="0" smtClean="0"/>
              <a:t>we can only perceive a small area at a time</a:t>
            </a:r>
          </a:p>
          <a:p>
            <a:r>
              <a:rPr lang="en-US" sz="3200" dirty="0" smtClean="0">
                <a:sym typeface="Wingdings"/>
              </a:rPr>
              <a:t> The brain is forced to fill in the details</a:t>
            </a:r>
            <a:endParaRPr lang="en-US" sz="3200" dirty="0"/>
          </a:p>
        </p:txBody>
      </p:sp>
      <p:pic>
        <p:nvPicPr>
          <p:cNvPr id="13" name="Picture 12"/>
          <p:cNvPicPr>
            <a:picLocks noChangeAspect="1"/>
          </p:cNvPicPr>
          <p:nvPr/>
        </p:nvPicPr>
        <p:blipFill>
          <a:blip r:embed="rId2"/>
          <a:stretch>
            <a:fillRect/>
          </a:stretch>
        </p:blipFill>
        <p:spPr>
          <a:xfrm>
            <a:off x="457200" y="1143001"/>
            <a:ext cx="4042292" cy="2076570"/>
          </a:xfrm>
          <a:prstGeom prst="rect">
            <a:avLst/>
          </a:prstGeom>
        </p:spPr>
      </p:pic>
      <p:pic>
        <p:nvPicPr>
          <p:cNvPr id="14" name="Picture 13"/>
          <p:cNvPicPr>
            <a:picLocks noChangeAspect="1"/>
          </p:cNvPicPr>
          <p:nvPr/>
        </p:nvPicPr>
        <p:blipFill>
          <a:blip r:embed="rId3"/>
          <a:stretch>
            <a:fillRect/>
          </a:stretch>
        </p:blipFill>
        <p:spPr>
          <a:xfrm>
            <a:off x="5375244" y="996647"/>
            <a:ext cx="3767169" cy="2846306"/>
          </a:xfrm>
          <a:prstGeom prst="rect">
            <a:avLst/>
          </a:prstGeom>
        </p:spPr>
      </p:pic>
      <p:sp>
        <p:nvSpPr>
          <p:cNvPr id="15" name="TextBox 14"/>
          <p:cNvSpPr txBox="1"/>
          <p:nvPr/>
        </p:nvSpPr>
        <p:spPr>
          <a:xfrm>
            <a:off x="5419904" y="3760186"/>
            <a:ext cx="3724096" cy="276999"/>
          </a:xfrm>
          <a:prstGeom prst="rect">
            <a:avLst/>
          </a:prstGeom>
          <a:noFill/>
        </p:spPr>
        <p:txBody>
          <a:bodyPr wrap="none" rtlCol="0">
            <a:spAutoFit/>
          </a:bodyPr>
          <a:lstStyle/>
          <a:p>
            <a:r>
              <a:rPr lang="en-US" sz="1200" dirty="0" smtClean="0"/>
              <a:t>https://</a:t>
            </a:r>
            <a:r>
              <a:rPr lang="en-US" sz="1200" dirty="0" err="1" smtClean="0"/>
              <a:t>en.wikipedia.org</a:t>
            </a:r>
            <a:r>
              <a:rPr lang="en-US" sz="1200" dirty="0" smtClean="0"/>
              <a:t>/wiki/</a:t>
            </a:r>
            <a:r>
              <a:rPr lang="en-US" sz="1200" dirty="0" err="1" smtClean="0"/>
              <a:t>File:AcuityHumanEye.jpg</a:t>
            </a:r>
            <a:endParaRPr lang="en-US" sz="1200" dirty="0"/>
          </a:p>
        </p:txBody>
      </p:sp>
      <p:sp>
        <p:nvSpPr>
          <p:cNvPr id="16" name="Rectangle 15"/>
          <p:cNvSpPr/>
          <p:nvPr/>
        </p:nvSpPr>
        <p:spPr>
          <a:xfrm>
            <a:off x="457200" y="3165782"/>
            <a:ext cx="4572000" cy="461665"/>
          </a:xfrm>
          <a:prstGeom prst="rect">
            <a:avLst/>
          </a:prstGeom>
        </p:spPr>
        <p:txBody>
          <a:bodyPr>
            <a:spAutoFit/>
          </a:bodyPr>
          <a:lstStyle/>
          <a:p>
            <a:r>
              <a:rPr lang="en-US" sz="1200" dirty="0" smtClean="0"/>
              <a:t>http://</a:t>
            </a:r>
            <a:r>
              <a:rPr lang="en-US" sz="1200" dirty="0" err="1" smtClean="0"/>
              <a:t>digikalla.info</a:t>
            </a:r>
            <a:r>
              <a:rPr lang="en-US" sz="1200" dirty="0" smtClean="0"/>
              <a:t>/cones-and-rods/cones-and-rods-color-temperature-and-blue-light-iris-ideas/</a:t>
            </a:r>
            <a:endParaRPr lang="en-US" sz="1200" dirty="0"/>
          </a:p>
        </p:txBody>
      </p:sp>
    </p:spTree>
    <p:extLst>
      <p:ext uri="{BB962C8B-B14F-4D97-AF65-F5344CB8AC3E}">
        <p14:creationId xmlns:p14="http://schemas.microsoft.com/office/powerpoint/2010/main" val="35377949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1580" y="274638"/>
            <a:ext cx="4415220" cy="1143000"/>
          </a:xfrm>
        </p:spPr>
        <p:txBody>
          <a:bodyPr/>
          <a:lstStyle/>
          <a:p>
            <a:r>
              <a:rPr lang="en-US" dirty="0" smtClean="0"/>
              <a:t>Time series</a:t>
            </a:r>
            <a:endParaRPr lang="en-US" dirty="0"/>
          </a:p>
        </p:txBody>
      </p:sp>
      <p:sp>
        <p:nvSpPr>
          <p:cNvPr id="3" name="Content Placeholder 2"/>
          <p:cNvSpPr>
            <a:spLocks noGrp="1"/>
          </p:cNvSpPr>
          <p:nvPr>
            <p:ph idx="1"/>
          </p:nvPr>
        </p:nvSpPr>
        <p:spPr>
          <a:xfrm>
            <a:off x="4271580" y="1600200"/>
            <a:ext cx="4415219" cy="4525963"/>
          </a:xfrm>
        </p:spPr>
        <p:txBody>
          <a:bodyPr>
            <a:normAutofit fontScale="85000" lnSpcReduction="20000"/>
          </a:bodyPr>
          <a:lstStyle/>
          <a:p>
            <a:r>
              <a:rPr lang="en-US" dirty="0" smtClean="0"/>
              <a:t>Asks the question “how does Y change over units of time X?”</a:t>
            </a:r>
          </a:p>
          <a:p>
            <a:r>
              <a:rPr lang="en-US" dirty="0" smtClean="0"/>
              <a:t>Sort of a special case of the correlation plot</a:t>
            </a:r>
          </a:p>
          <a:p>
            <a:r>
              <a:rPr lang="en-US" dirty="0" smtClean="0"/>
              <a:t>For our fields</a:t>
            </a:r>
            <a:r>
              <a:rPr lang="mr-IN" dirty="0" smtClean="0"/>
              <a:t>…</a:t>
            </a:r>
            <a:endParaRPr lang="en-US" dirty="0" smtClean="0"/>
          </a:p>
          <a:p>
            <a:pPr marL="0" indent="0">
              <a:buNone/>
            </a:pPr>
            <a:r>
              <a:rPr lang="en-US" dirty="0"/>
              <a:t>t</a:t>
            </a:r>
            <a:r>
              <a:rPr lang="en-US" dirty="0" smtClean="0"/>
              <a:t>here are really just 2 options:</a:t>
            </a:r>
          </a:p>
          <a:p>
            <a:r>
              <a:rPr lang="en-US" dirty="0" smtClean="0"/>
              <a:t>Use a line plot</a:t>
            </a:r>
          </a:p>
          <a:p>
            <a:r>
              <a:rPr lang="en-US" dirty="0" smtClean="0"/>
              <a:t>Or points + smooth</a:t>
            </a:r>
          </a:p>
          <a:p>
            <a:pPr lvl="1"/>
            <a:r>
              <a:rPr lang="en-US" dirty="0" smtClean="0"/>
              <a:t>(Like in my correlation plot example)</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50</a:t>
            </a:fld>
            <a:endParaRPr lang="en-US"/>
          </a:p>
        </p:txBody>
      </p:sp>
      <p:pic>
        <p:nvPicPr>
          <p:cNvPr id="7" name="Picture 6"/>
          <p:cNvPicPr>
            <a:picLocks noChangeAspect="1"/>
          </p:cNvPicPr>
          <p:nvPr/>
        </p:nvPicPr>
        <p:blipFill>
          <a:blip r:embed="rId2"/>
          <a:stretch>
            <a:fillRect/>
          </a:stretch>
        </p:blipFill>
        <p:spPr>
          <a:xfrm>
            <a:off x="105981" y="600075"/>
            <a:ext cx="4165600" cy="6121400"/>
          </a:xfrm>
          <a:prstGeom prst="rect">
            <a:avLst/>
          </a:prstGeom>
        </p:spPr>
      </p:pic>
    </p:spTree>
    <p:extLst>
      <p:ext uri="{BB962C8B-B14F-4D97-AF65-F5344CB8AC3E}">
        <p14:creationId xmlns:p14="http://schemas.microsoft.com/office/powerpoint/2010/main" val="24780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series</a:t>
            </a:r>
            <a:endParaRPr lang="en-US" dirty="0"/>
          </a:p>
        </p:txBody>
      </p:sp>
      <p:sp>
        <p:nvSpPr>
          <p:cNvPr id="3" name="Content Placeholder 2"/>
          <p:cNvSpPr>
            <a:spLocks noGrp="1"/>
          </p:cNvSpPr>
          <p:nvPr>
            <p:ph idx="1"/>
          </p:nvPr>
        </p:nvSpPr>
        <p:spPr>
          <a:xfrm>
            <a:off x="457200" y="1240722"/>
            <a:ext cx="8229600" cy="4525963"/>
          </a:xfrm>
        </p:spPr>
        <p:txBody>
          <a:bodyPr/>
          <a:lstStyle/>
          <a:p>
            <a:r>
              <a:rPr lang="en-US" dirty="0" smtClean="0"/>
              <a:t>Eye-tracking “spaghetti” plots</a:t>
            </a:r>
          </a:p>
          <a:p>
            <a:pPr marL="0"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51</a:t>
            </a:fld>
            <a:endParaRPr lang="en-US"/>
          </a:p>
        </p:txBody>
      </p:sp>
      <p:pic>
        <p:nvPicPr>
          <p:cNvPr id="7" name="Picture 6" descr="Screen Shot 2018-03-27 at 7.30.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00" y="1810186"/>
            <a:ext cx="6018700" cy="4954096"/>
          </a:xfrm>
          <a:prstGeom prst="rect">
            <a:avLst/>
          </a:prstGeom>
        </p:spPr>
      </p:pic>
      <p:sp>
        <p:nvSpPr>
          <p:cNvPr id="9" name="Rectangle 8"/>
          <p:cNvSpPr/>
          <p:nvPr/>
        </p:nvSpPr>
        <p:spPr>
          <a:xfrm>
            <a:off x="0" y="3579311"/>
            <a:ext cx="3125300" cy="2308324"/>
          </a:xfrm>
          <a:prstGeom prst="rect">
            <a:avLst/>
          </a:prstGeom>
        </p:spPr>
        <p:txBody>
          <a:bodyPr wrap="square">
            <a:spAutoFit/>
          </a:bodyPr>
          <a:lstStyle/>
          <a:p>
            <a:r>
              <a:rPr lang="en-US" dirty="0" err="1"/>
              <a:t>Ryskin</a:t>
            </a:r>
            <a:r>
              <a:rPr lang="en-US" dirty="0"/>
              <a:t>, R. A., Qi, Z., Duff, M. C., &amp; Brown-Schmidt, S. (</a:t>
            </a:r>
            <a:r>
              <a:rPr lang="en-US" dirty="0" smtClean="0"/>
              <a:t>2016)</a:t>
            </a:r>
            <a:r>
              <a:rPr lang="en-US" dirty="0"/>
              <a:t>. Verb Biases Are </a:t>
            </a:r>
            <a:r>
              <a:rPr lang="en-US" dirty="0" smtClean="0"/>
              <a:t>Shaped Through </a:t>
            </a:r>
            <a:r>
              <a:rPr lang="en-US" dirty="0"/>
              <a:t>Lifelong Learning. Journal of Experimental Psychology: Learning, Memory, and</a:t>
            </a:r>
          </a:p>
          <a:p>
            <a:r>
              <a:rPr lang="en-US" dirty="0"/>
              <a:t>Cognition.</a:t>
            </a:r>
          </a:p>
        </p:txBody>
      </p:sp>
    </p:spTree>
    <p:extLst>
      <p:ext uri="{BB962C8B-B14F-4D97-AF65-F5344CB8AC3E}">
        <p14:creationId xmlns:p14="http://schemas.microsoft.com/office/powerpoint/2010/main" val="2360527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series</a:t>
            </a:r>
            <a:endParaRPr lang="en-US" dirty="0"/>
          </a:p>
        </p:txBody>
      </p:sp>
      <p:sp>
        <p:nvSpPr>
          <p:cNvPr id="3" name="Content Placeholder 2"/>
          <p:cNvSpPr>
            <a:spLocks noGrp="1"/>
          </p:cNvSpPr>
          <p:nvPr>
            <p:ph idx="1"/>
          </p:nvPr>
        </p:nvSpPr>
        <p:spPr>
          <a:xfrm>
            <a:off x="457200" y="1240722"/>
            <a:ext cx="8229600" cy="4525963"/>
          </a:xfrm>
        </p:spPr>
        <p:txBody>
          <a:bodyPr/>
          <a:lstStyle/>
          <a:p>
            <a:r>
              <a:rPr lang="en-US" dirty="0" smtClean="0"/>
              <a:t>Waveforms from ERP!</a:t>
            </a:r>
          </a:p>
          <a:p>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52</a:t>
            </a:fld>
            <a:endParaRPr lang="en-US"/>
          </a:p>
        </p:txBody>
      </p:sp>
      <p:pic>
        <p:nvPicPr>
          <p:cNvPr id="5" name="Picture 4" descr="Screen Shot 2018-03-27 at 7.33.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100" y="1895475"/>
            <a:ext cx="5092700" cy="4826000"/>
          </a:xfrm>
          <a:prstGeom prst="rect">
            <a:avLst/>
          </a:prstGeom>
        </p:spPr>
      </p:pic>
      <p:sp>
        <p:nvSpPr>
          <p:cNvPr id="6" name="TextBox 5"/>
          <p:cNvSpPr txBox="1"/>
          <p:nvPr/>
        </p:nvSpPr>
        <p:spPr>
          <a:xfrm>
            <a:off x="314492" y="5987018"/>
            <a:ext cx="2983622" cy="369332"/>
          </a:xfrm>
          <a:prstGeom prst="rect">
            <a:avLst/>
          </a:prstGeom>
          <a:noFill/>
        </p:spPr>
        <p:txBody>
          <a:bodyPr wrap="none" rtlCol="0">
            <a:spAutoFit/>
          </a:bodyPr>
          <a:lstStyle/>
          <a:p>
            <a:r>
              <a:rPr lang="en-US" dirty="0" smtClean="0"/>
              <a:t>From Van </a:t>
            </a:r>
            <a:r>
              <a:rPr lang="en-US" dirty="0" err="1" smtClean="0"/>
              <a:t>Berkum</a:t>
            </a:r>
            <a:r>
              <a:rPr lang="en-US" dirty="0" smtClean="0"/>
              <a:t> et al again</a:t>
            </a:r>
            <a:endParaRPr lang="en-US" dirty="0"/>
          </a:p>
        </p:txBody>
      </p:sp>
    </p:spTree>
    <p:extLst>
      <p:ext uri="{BB962C8B-B14F-4D97-AF65-F5344CB8AC3E}">
        <p14:creationId xmlns:p14="http://schemas.microsoft.com/office/powerpoint/2010/main" val="2542571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8008" y="274638"/>
            <a:ext cx="5418792" cy="1143000"/>
          </a:xfrm>
        </p:spPr>
        <p:txBody>
          <a:bodyPr/>
          <a:lstStyle/>
          <a:p>
            <a:r>
              <a:rPr lang="en-US" dirty="0" smtClean="0"/>
              <a:t>Distribution plots</a:t>
            </a:r>
            <a:endParaRPr lang="en-US" dirty="0"/>
          </a:p>
        </p:txBody>
      </p:sp>
      <p:pic>
        <p:nvPicPr>
          <p:cNvPr id="6" name="Content Placeholder 5"/>
          <p:cNvPicPr>
            <a:picLocks noGrp="1" noChangeAspect="1"/>
          </p:cNvPicPr>
          <p:nvPr>
            <p:ph idx="1"/>
          </p:nvPr>
        </p:nvPicPr>
        <p:blipFill rotWithShape="1">
          <a:blip r:embed="rId2"/>
          <a:srcRect t="584" b="43953"/>
          <a:stretch/>
        </p:blipFill>
        <p:spPr>
          <a:xfrm>
            <a:off x="1" y="0"/>
            <a:ext cx="2459118" cy="6832781"/>
          </a:xfrm>
        </p:spPr>
      </p:pic>
      <p:sp>
        <p:nvSpPr>
          <p:cNvPr id="4" name="Slide Number Placeholder 3"/>
          <p:cNvSpPr>
            <a:spLocks noGrp="1"/>
          </p:cNvSpPr>
          <p:nvPr>
            <p:ph type="sldNum" sz="quarter" idx="12"/>
          </p:nvPr>
        </p:nvSpPr>
        <p:spPr/>
        <p:txBody>
          <a:bodyPr/>
          <a:lstStyle/>
          <a:p>
            <a:fld id="{3798B529-C0C1-5449-A5EB-446AB98927C4}" type="slidenum">
              <a:rPr lang="en-US" smtClean="0"/>
              <a:t>53</a:t>
            </a:fld>
            <a:endParaRPr lang="en-US"/>
          </a:p>
        </p:txBody>
      </p:sp>
      <p:pic>
        <p:nvPicPr>
          <p:cNvPr id="7" name="Content Placeholder 5"/>
          <p:cNvPicPr>
            <a:picLocks noChangeAspect="1"/>
          </p:cNvPicPr>
          <p:nvPr/>
        </p:nvPicPr>
        <p:blipFill rotWithShape="1">
          <a:blip r:embed="rId2"/>
          <a:srcRect l="1620" t="55163" r="-1620" b="-517"/>
          <a:stretch/>
        </p:blipFill>
        <p:spPr>
          <a:xfrm>
            <a:off x="2215903" y="1845675"/>
            <a:ext cx="2211960" cy="5025835"/>
          </a:xfrm>
          <a:prstGeom prst="rect">
            <a:avLst/>
          </a:prstGeom>
        </p:spPr>
      </p:pic>
      <p:sp>
        <p:nvSpPr>
          <p:cNvPr id="8" name="TextBox 7"/>
          <p:cNvSpPr txBox="1"/>
          <p:nvPr/>
        </p:nvSpPr>
        <p:spPr>
          <a:xfrm>
            <a:off x="4634491" y="1526628"/>
            <a:ext cx="4350747" cy="4401205"/>
          </a:xfrm>
          <a:prstGeom prst="rect">
            <a:avLst/>
          </a:prstGeom>
          <a:noFill/>
        </p:spPr>
        <p:txBody>
          <a:bodyPr wrap="square" rtlCol="0">
            <a:spAutoFit/>
          </a:bodyPr>
          <a:lstStyle/>
          <a:p>
            <a:r>
              <a:rPr lang="en-US" sz="2000" dirty="0" smtClean="0"/>
              <a:t>Answer the question: “How does X affect the distribution of values of Y”</a:t>
            </a:r>
          </a:p>
          <a:p>
            <a:endParaRPr lang="en-US" sz="2000" dirty="0"/>
          </a:p>
          <a:p>
            <a:r>
              <a:rPr lang="en-US" sz="2000" dirty="0" smtClean="0"/>
              <a:t>(This is often the question we ask statistically in psycholinguistics!)</a:t>
            </a:r>
          </a:p>
          <a:p>
            <a:endParaRPr lang="en-US" sz="2000" dirty="0"/>
          </a:p>
          <a:p>
            <a:r>
              <a:rPr lang="en-US" sz="2000" dirty="0" smtClean="0"/>
              <a:t>Add to this:</a:t>
            </a:r>
          </a:p>
          <a:p>
            <a:r>
              <a:rPr lang="en-US" sz="2000" dirty="0"/>
              <a:t>	</a:t>
            </a:r>
            <a:r>
              <a:rPr lang="en-US" sz="2000" dirty="0" smtClean="0"/>
              <a:t>-density plot (continuous histogram)</a:t>
            </a:r>
          </a:p>
          <a:p>
            <a:r>
              <a:rPr lang="en-US" sz="2000" dirty="0"/>
              <a:t>	</a:t>
            </a:r>
            <a:r>
              <a:rPr lang="en-US" sz="2000" dirty="0" smtClean="0"/>
              <a:t>-</a:t>
            </a:r>
            <a:r>
              <a:rPr lang="en-US" sz="2000" dirty="0" err="1" smtClean="0"/>
              <a:t>joyplot</a:t>
            </a:r>
            <a:r>
              <a:rPr lang="en-US" sz="2000" dirty="0" smtClean="0"/>
              <a:t> (stacks of density plots)</a:t>
            </a:r>
          </a:p>
          <a:p>
            <a:endParaRPr lang="en-US" sz="2000" dirty="0"/>
          </a:p>
          <a:p>
            <a:r>
              <a:rPr lang="en-US" sz="2000" dirty="0" smtClean="0"/>
              <a:t>(Dot strip plot = bee swarm plot)</a:t>
            </a:r>
          </a:p>
          <a:p>
            <a:endParaRPr lang="en-US" sz="2000" dirty="0"/>
          </a:p>
          <a:p>
            <a:r>
              <a:rPr lang="en-US" sz="2000" dirty="0" smtClean="0"/>
              <a:t> </a:t>
            </a:r>
            <a:endParaRPr lang="en-US" sz="2000" dirty="0"/>
          </a:p>
        </p:txBody>
      </p:sp>
      <p:sp>
        <p:nvSpPr>
          <p:cNvPr id="10" name="Freeform 9"/>
          <p:cNvSpPr/>
          <p:nvPr/>
        </p:nvSpPr>
        <p:spPr>
          <a:xfrm>
            <a:off x="128437" y="1840691"/>
            <a:ext cx="4266962" cy="1797884"/>
          </a:xfrm>
          <a:custGeom>
            <a:avLst/>
            <a:gdLst>
              <a:gd name="connsiteX0" fmla="*/ 0 w 4266962"/>
              <a:gd name="connsiteY0" fmla="*/ 713446 h 1797884"/>
              <a:gd name="connsiteX1" fmla="*/ 14271 w 4266962"/>
              <a:gd name="connsiteY1" fmla="*/ 1783615 h 1797884"/>
              <a:gd name="connsiteX2" fmla="*/ 4266962 w 4266962"/>
              <a:gd name="connsiteY2" fmla="*/ 1797884 h 1797884"/>
              <a:gd name="connsiteX3" fmla="*/ 4252691 w 4266962"/>
              <a:gd name="connsiteY3" fmla="*/ 14269 h 1797884"/>
              <a:gd name="connsiteX4" fmla="*/ 2069263 w 4266962"/>
              <a:gd name="connsiteY4" fmla="*/ 0 h 1797884"/>
              <a:gd name="connsiteX5" fmla="*/ 2083533 w 4266962"/>
              <a:gd name="connsiteY5" fmla="*/ 656370 h 1797884"/>
              <a:gd name="connsiteX6" fmla="*/ 0 w 4266962"/>
              <a:gd name="connsiteY6" fmla="*/ 713446 h 179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6962" h="1797884">
                <a:moveTo>
                  <a:pt x="0" y="713446"/>
                </a:moveTo>
                <a:lnTo>
                  <a:pt x="14271" y="1783615"/>
                </a:lnTo>
                <a:lnTo>
                  <a:pt x="4266962" y="1797884"/>
                </a:lnTo>
                <a:lnTo>
                  <a:pt x="4252691" y="14269"/>
                </a:lnTo>
                <a:lnTo>
                  <a:pt x="2069263" y="0"/>
                </a:lnTo>
                <a:lnTo>
                  <a:pt x="2083533" y="656370"/>
                </a:lnTo>
                <a:lnTo>
                  <a:pt x="0" y="713446"/>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888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Violin plots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54</a:t>
            </a:fld>
            <a:endParaRPr lang="en-US"/>
          </a:p>
        </p:txBody>
      </p:sp>
      <p:pic>
        <p:nvPicPr>
          <p:cNvPr id="5" name="Content Placeholder 4"/>
          <p:cNvPicPr>
            <a:picLocks noGrp="1"/>
          </p:cNvPicPr>
          <p:nvPr>
            <p:ph idx="1"/>
          </p:nvPr>
        </p:nvPicPr>
        <p:blipFill rotWithShape="1">
          <a:blip r:embed="rId2">
            <a:extLst>
              <a:ext uri="{28A0092B-C50C-407E-A947-70E740481C1C}">
                <a14:useLocalDpi xmlns:a14="http://schemas.microsoft.com/office/drawing/2010/main" val="0"/>
              </a:ext>
            </a:extLst>
          </a:blip>
          <a:srcRect t="-1543" b="-1479"/>
          <a:stretch/>
        </p:blipFill>
        <p:spPr>
          <a:xfrm>
            <a:off x="3161723" y="1499607"/>
            <a:ext cx="5769469" cy="4687961"/>
          </a:xfrm>
          <a:prstGeom prst="rect">
            <a:avLst/>
          </a:prstGeom>
        </p:spPr>
      </p:pic>
      <p:sp>
        <p:nvSpPr>
          <p:cNvPr id="6" name="TextBox 5"/>
          <p:cNvSpPr txBox="1"/>
          <p:nvPr/>
        </p:nvSpPr>
        <p:spPr>
          <a:xfrm>
            <a:off x="310768" y="1797811"/>
            <a:ext cx="2850955" cy="3477875"/>
          </a:xfrm>
          <a:prstGeom prst="rect">
            <a:avLst/>
          </a:prstGeom>
          <a:noFill/>
        </p:spPr>
        <p:txBody>
          <a:bodyPr wrap="square" rtlCol="0">
            <a:spAutoFit/>
          </a:bodyPr>
          <a:lstStyle/>
          <a:p>
            <a:r>
              <a:rPr lang="en-US" sz="2000" dirty="0" smtClean="0"/>
              <a:t>Distribution of memory errors based upon study conditions in a picture naming task</a:t>
            </a:r>
          </a:p>
          <a:p>
            <a:endParaRPr lang="en-US" sz="2000" dirty="0"/>
          </a:p>
          <a:p>
            <a:r>
              <a:rPr lang="en-US" sz="2000" dirty="0" smtClean="0"/>
              <a:t>Hybrid of a violin plot + 95% within-subject CI for means</a:t>
            </a:r>
          </a:p>
          <a:p>
            <a:endParaRPr lang="en-US" sz="2000" dirty="0"/>
          </a:p>
          <a:p>
            <a:r>
              <a:rPr lang="en-US" sz="2000" dirty="0" smtClean="0"/>
              <a:t>From Zormpa</a:t>
            </a:r>
            <a:r>
              <a:rPr lang="en-US" sz="2000" dirty="0"/>
              <a:t> </a:t>
            </a:r>
            <a:r>
              <a:rPr lang="en-US" sz="2000" dirty="0" smtClean="0"/>
              <a:t>et al, (2018)</a:t>
            </a:r>
            <a:endParaRPr lang="en-US" sz="2000" dirty="0"/>
          </a:p>
        </p:txBody>
      </p:sp>
    </p:spTree>
    <p:extLst>
      <p:ext uri="{BB962C8B-B14F-4D97-AF65-F5344CB8AC3E}">
        <p14:creationId xmlns:p14="http://schemas.microsoft.com/office/powerpoint/2010/main" val="1280515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5" name="Content Placeholder 4"/>
          <p:cNvPicPr>
            <a:picLocks noGrp="1" noChangeAspect="1"/>
          </p:cNvPicPr>
          <p:nvPr>
            <p:ph idx="1"/>
          </p:nvPr>
        </p:nvPicPr>
        <p:blipFill>
          <a:blip r:embed="rId2"/>
          <a:srcRect t="4170" b="4170"/>
          <a:stretch>
            <a:fillRect/>
          </a:stretch>
        </p:blipFill>
        <p:spPr>
          <a:xfrm>
            <a:off x="241014" y="2139840"/>
            <a:ext cx="5614504" cy="3087761"/>
          </a:xfrm>
        </p:spPr>
      </p:pic>
      <p:sp>
        <p:nvSpPr>
          <p:cNvPr id="4" name="Slide Number Placeholder 3"/>
          <p:cNvSpPr>
            <a:spLocks noGrp="1"/>
          </p:cNvSpPr>
          <p:nvPr>
            <p:ph type="sldNum" sz="quarter" idx="12"/>
          </p:nvPr>
        </p:nvSpPr>
        <p:spPr/>
        <p:txBody>
          <a:bodyPr/>
          <a:lstStyle/>
          <a:p>
            <a:fld id="{3798B529-C0C1-5449-A5EB-446AB98927C4}" type="slidenum">
              <a:rPr lang="en-US" smtClean="0"/>
              <a:t>55</a:t>
            </a:fld>
            <a:endParaRPr lang="en-US"/>
          </a:p>
        </p:txBody>
      </p:sp>
      <p:sp>
        <p:nvSpPr>
          <p:cNvPr id="6" name="TextBox 5"/>
          <p:cNvSpPr txBox="1"/>
          <p:nvPr/>
        </p:nvSpPr>
        <p:spPr>
          <a:xfrm>
            <a:off x="6201840" y="2154110"/>
            <a:ext cx="2484959" cy="3046988"/>
          </a:xfrm>
          <a:prstGeom prst="rect">
            <a:avLst/>
          </a:prstGeom>
          <a:noFill/>
        </p:spPr>
        <p:txBody>
          <a:bodyPr wrap="square" rtlCol="0">
            <a:spAutoFit/>
          </a:bodyPr>
          <a:lstStyle/>
          <a:p>
            <a:r>
              <a:rPr lang="en-US" sz="2400" dirty="0" smtClean="0"/>
              <a:t>Blood pressure observations (counts) at phase of heartbeat</a:t>
            </a:r>
          </a:p>
          <a:p>
            <a:endParaRPr lang="en-US" sz="2400" dirty="0"/>
          </a:p>
          <a:p>
            <a:r>
              <a:rPr lang="en-US" sz="2400" dirty="0" smtClean="0"/>
              <a:t>(Note the nice use of transparency)</a:t>
            </a:r>
            <a:endParaRPr lang="en-US" sz="2400" dirty="0"/>
          </a:p>
        </p:txBody>
      </p:sp>
      <p:sp>
        <p:nvSpPr>
          <p:cNvPr id="3" name="Rectangle 2"/>
          <p:cNvSpPr/>
          <p:nvPr/>
        </p:nvSpPr>
        <p:spPr>
          <a:xfrm>
            <a:off x="241014" y="5947711"/>
            <a:ext cx="6653284" cy="584775"/>
          </a:xfrm>
          <a:prstGeom prst="rect">
            <a:avLst/>
          </a:prstGeom>
        </p:spPr>
        <p:txBody>
          <a:bodyPr wrap="square">
            <a:spAutoFit/>
          </a:bodyPr>
          <a:lstStyle/>
          <a:p>
            <a:r>
              <a:rPr lang="en-US" sz="1600" dirty="0"/>
              <a:t>https://blogs.sas.com/content/graphicallyspeaking/2013/12/01/r-u-graphing-with-sas/#prettyPhoto</a:t>
            </a:r>
          </a:p>
        </p:txBody>
      </p:sp>
    </p:spTree>
    <p:extLst>
      <p:ext uri="{BB962C8B-B14F-4D97-AF65-F5344CB8AC3E}">
        <p14:creationId xmlns:p14="http://schemas.microsoft.com/office/powerpoint/2010/main" val="1293215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joyplot</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56</a:t>
            </a:fld>
            <a:endParaRPr lang="en-US"/>
          </a:p>
        </p:txBody>
      </p:sp>
      <p:sp>
        <p:nvSpPr>
          <p:cNvPr id="6" name="TextBox 5"/>
          <p:cNvSpPr txBox="1"/>
          <p:nvPr/>
        </p:nvSpPr>
        <p:spPr>
          <a:xfrm>
            <a:off x="5688435" y="2154110"/>
            <a:ext cx="2998365" cy="1569660"/>
          </a:xfrm>
          <a:prstGeom prst="rect">
            <a:avLst/>
          </a:prstGeom>
          <a:noFill/>
        </p:spPr>
        <p:txBody>
          <a:bodyPr wrap="square" rtlCol="0">
            <a:spAutoFit/>
          </a:bodyPr>
          <a:lstStyle/>
          <a:p>
            <a:r>
              <a:rPr lang="en-US" sz="2400" dirty="0" smtClean="0"/>
              <a:t>How likely is something that is “probably” going to happen?</a:t>
            </a:r>
            <a:endParaRPr lang="en-US" sz="2400" dirty="0"/>
          </a:p>
        </p:txBody>
      </p:sp>
      <p:pic>
        <p:nvPicPr>
          <p:cNvPr id="8" name="Content Placeholder 7"/>
          <p:cNvPicPr>
            <a:picLocks noGrp="1" noChangeAspect="1"/>
          </p:cNvPicPr>
          <p:nvPr>
            <p:ph idx="1"/>
          </p:nvPr>
        </p:nvPicPr>
        <p:blipFill rotWithShape="1">
          <a:blip r:embed="rId2"/>
          <a:srcRect t="-1047" b="-279"/>
          <a:stretch/>
        </p:blipFill>
        <p:spPr>
          <a:xfrm>
            <a:off x="289276" y="1543593"/>
            <a:ext cx="4512156" cy="4572000"/>
          </a:xfrm>
        </p:spPr>
      </p:pic>
      <p:sp>
        <p:nvSpPr>
          <p:cNvPr id="9" name="Rectangle 8"/>
          <p:cNvSpPr/>
          <p:nvPr/>
        </p:nvSpPr>
        <p:spPr>
          <a:xfrm>
            <a:off x="5289613" y="5066308"/>
            <a:ext cx="3667439" cy="923330"/>
          </a:xfrm>
          <a:prstGeom prst="rect">
            <a:avLst/>
          </a:prstGeom>
        </p:spPr>
        <p:txBody>
          <a:bodyPr wrap="square">
            <a:spAutoFit/>
          </a:bodyPr>
          <a:lstStyle/>
          <a:p>
            <a:r>
              <a:rPr lang="en-US" dirty="0"/>
              <a:t>http://</a:t>
            </a:r>
            <a:r>
              <a:rPr lang="en-US" dirty="0" err="1"/>
              <a:t>blog.revolutionanalytics.com</a:t>
            </a:r>
            <a:r>
              <a:rPr lang="en-US" dirty="0"/>
              <a:t>/2017/08/probably-more-probably-than-</a:t>
            </a:r>
            <a:r>
              <a:rPr lang="en-US" dirty="0" err="1"/>
              <a:t>probable.html</a:t>
            </a:r>
            <a:endParaRPr lang="en-US" dirty="0"/>
          </a:p>
        </p:txBody>
      </p:sp>
    </p:spTree>
    <p:extLst>
      <p:ext uri="{BB962C8B-B14F-4D97-AF65-F5344CB8AC3E}">
        <p14:creationId xmlns:p14="http://schemas.microsoft.com/office/powerpoint/2010/main" val="416792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Contrasts between types of distribution plots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57</a:t>
            </a:fld>
            <a:endParaRPr lang="en-US"/>
          </a:p>
        </p:txBody>
      </p:sp>
      <p:pic>
        <p:nvPicPr>
          <p:cNvPr id="5" name="Content Placeholder 4"/>
          <p:cNvPicPr>
            <a:picLocks noGrp="1"/>
          </p:cNvPicPr>
          <p:nvPr>
            <p:ph idx="1"/>
          </p:nvPr>
        </p:nvPicPr>
        <p:blipFill rotWithShape="1">
          <a:blip r:embed="rId2">
            <a:extLst>
              <a:ext uri="{28A0092B-C50C-407E-A947-70E740481C1C}">
                <a14:useLocalDpi xmlns:a14="http://schemas.microsoft.com/office/drawing/2010/main" val="0"/>
              </a:ext>
            </a:extLst>
          </a:blip>
          <a:srcRect t="-1543" b="-1479"/>
          <a:stretch/>
        </p:blipFill>
        <p:spPr>
          <a:xfrm>
            <a:off x="6109551" y="1535269"/>
            <a:ext cx="3051633" cy="2773945"/>
          </a:xfrm>
          <a:prstGeom prst="rect">
            <a:avLst/>
          </a:prstGeom>
        </p:spPr>
      </p:pic>
      <p:pic>
        <p:nvPicPr>
          <p:cNvPr id="6" name="Content Placeholder 4"/>
          <p:cNvPicPr>
            <a:picLocks noChangeAspect="1"/>
          </p:cNvPicPr>
          <p:nvPr/>
        </p:nvPicPr>
        <p:blipFill>
          <a:blip r:embed="rId3"/>
          <a:srcRect t="4170" b="4170"/>
          <a:stretch>
            <a:fillRect/>
          </a:stretch>
        </p:blipFill>
        <p:spPr>
          <a:xfrm>
            <a:off x="5817902" y="4654737"/>
            <a:ext cx="3379196" cy="1858428"/>
          </a:xfrm>
          <a:prstGeom prst="rect">
            <a:avLst/>
          </a:prstGeom>
        </p:spPr>
      </p:pic>
      <p:pic>
        <p:nvPicPr>
          <p:cNvPr id="7" name="Content Placeholder 7"/>
          <p:cNvPicPr>
            <a:picLocks noChangeAspect="1"/>
          </p:cNvPicPr>
          <p:nvPr/>
        </p:nvPicPr>
        <p:blipFill rotWithShape="1">
          <a:blip r:embed="rId4"/>
          <a:srcRect t="-1047" b="-279"/>
          <a:stretch/>
        </p:blipFill>
        <p:spPr>
          <a:xfrm>
            <a:off x="0" y="1417638"/>
            <a:ext cx="3021964" cy="3062044"/>
          </a:xfrm>
          <a:prstGeom prst="rect">
            <a:avLst/>
          </a:prstGeom>
        </p:spPr>
      </p:pic>
      <p:sp>
        <p:nvSpPr>
          <p:cNvPr id="8" name="TextBox 7"/>
          <p:cNvSpPr txBox="1"/>
          <p:nvPr/>
        </p:nvSpPr>
        <p:spPr>
          <a:xfrm>
            <a:off x="1" y="4460056"/>
            <a:ext cx="2465964" cy="1200329"/>
          </a:xfrm>
          <a:prstGeom prst="rect">
            <a:avLst/>
          </a:prstGeom>
          <a:noFill/>
          <a:ln>
            <a:solidFill>
              <a:schemeClr val="tx1"/>
            </a:solidFill>
          </a:ln>
        </p:spPr>
        <p:txBody>
          <a:bodyPr wrap="square" rtlCol="0">
            <a:spAutoFit/>
          </a:bodyPr>
          <a:lstStyle/>
          <a:p>
            <a:r>
              <a:rPr lang="en-US" dirty="0" smtClean="0"/>
              <a:t>Ordered axis lends itself well to </a:t>
            </a:r>
            <a:r>
              <a:rPr lang="en-US" dirty="0" err="1" smtClean="0"/>
              <a:t>joyplot</a:t>
            </a:r>
            <a:endParaRPr lang="en-US" dirty="0" smtClean="0"/>
          </a:p>
          <a:p>
            <a:r>
              <a:rPr lang="en-US" dirty="0"/>
              <a:t>	</a:t>
            </a:r>
            <a:r>
              <a:rPr lang="en-US" dirty="0" smtClean="0"/>
              <a:t>-Directly compare adjacent curves</a:t>
            </a:r>
            <a:endParaRPr lang="en-US" dirty="0"/>
          </a:p>
        </p:txBody>
      </p:sp>
      <p:sp>
        <p:nvSpPr>
          <p:cNvPr id="11" name="TextBox 10"/>
          <p:cNvSpPr txBox="1"/>
          <p:nvPr/>
        </p:nvSpPr>
        <p:spPr>
          <a:xfrm>
            <a:off x="3467799" y="1574118"/>
            <a:ext cx="2641751" cy="2585323"/>
          </a:xfrm>
          <a:prstGeom prst="rect">
            <a:avLst/>
          </a:prstGeom>
          <a:noFill/>
          <a:ln>
            <a:solidFill>
              <a:srgbClr val="223131"/>
            </a:solidFill>
          </a:ln>
        </p:spPr>
        <p:txBody>
          <a:bodyPr wrap="square" rtlCol="0">
            <a:spAutoFit/>
          </a:bodyPr>
          <a:lstStyle/>
          <a:p>
            <a:r>
              <a:rPr lang="en-US" dirty="0" smtClean="0"/>
              <a:t>Violin plot + means is like a </a:t>
            </a:r>
            <a:r>
              <a:rPr lang="en-US" dirty="0" err="1" smtClean="0"/>
              <a:t>barplot</a:t>
            </a:r>
            <a:r>
              <a:rPr lang="en-US" dirty="0" smtClean="0"/>
              <a:t> but less misleading!</a:t>
            </a:r>
          </a:p>
          <a:p>
            <a:r>
              <a:rPr lang="en-US" dirty="0"/>
              <a:t>	</a:t>
            </a:r>
            <a:r>
              <a:rPr lang="en-US" dirty="0" smtClean="0"/>
              <a:t>-Good for experimental-psych-y designs</a:t>
            </a:r>
          </a:p>
          <a:p>
            <a:r>
              <a:rPr lang="en-US" dirty="0"/>
              <a:t>	</a:t>
            </a:r>
            <a:r>
              <a:rPr lang="en-US" dirty="0" smtClean="0"/>
              <a:t>-Like this 2x2 design replicated across 2 experiments</a:t>
            </a:r>
            <a:endParaRPr lang="en-US" dirty="0"/>
          </a:p>
        </p:txBody>
      </p:sp>
      <p:sp>
        <p:nvSpPr>
          <p:cNvPr id="12" name="TextBox 11"/>
          <p:cNvSpPr txBox="1"/>
          <p:nvPr/>
        </p:nvSpPr>
        <p:spPr>
          <a:xfrm>
            <a:off x="2584094" y="4690150"/>
            <a:ext cx="3233808" cy="2031325"/>
          </a:xfrm>
          <a:prstGeom prst="rect">
            <a:avLst/>
          </a:prstGeom>
          <a:noFill/>
          <a:ln>
            <a:solidFill>
              <a:srgbClr val="223131"/>
            </a:solidFill>
          </a:ln>
        </p:spPr>
        <p:txBody>
          <a:bodyPr wrap="square" rtlCol="0">
            <a:spAutoFit/>
          </a:bodyPr>
          <a:lstStyle/>
          <a:p>
            <a:r>
              <a:rPr lang="en-US" dirty="0" smtClean="0"/>
              <a:t>Histograms show the presence of the binning in your data</a:t>
            </a:r>
          </a:p>
          <a:p>
            <a:r>
              <a:rPr lang="en-US" dirty="0"/>
              <a:t>	</a:t>
            </a:r>
            <a:r>
              <a:rPr lang="en-US" dirty="0" smtClean="0"/>
              <a:t>-Notion of precision </a:t>
            </a:r>
            <a:r>
              <a:rPr lang="en-US" dirty="0" err="1" smtClean="0"/>
              <a:t>Overplotted</a:t>
            </a:r>
            <a:r>
              <a:rPr lang="en-US" dirty="0" smtClean="0"/>
              <a:t> histograms are great for simple, direct comparisons where the overlap is informative</a:t>
            </a:r>
            <a:endParaRPr lang="en-US" dirty="0"/>
          </a:p>
        </p:txBody>
      </p:sp>
    </p:spTree>
    <p:extLst>
      <p:ext uri="{BB962C8B-B14F-4D97-AF65-F5344CB8AC3E}">
        <p14:creationId xmlns:p14="http://schemas.microsoft.com/office/powerpoint/2010/main" val="3385801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1052" y="122238"/>
            <a:ext cx="6781800" cy="1143000"/>
          </a:xfrm>
        </p:spPr>
        <p:txBody>
          <a:bodyPr>
            <a:normAutofit fontScale="90000"/>
          </a:bodyPr>
          <a:lstStyle/>
          <a:p>
            <a:r>
              <a:rPr lang="en-US" dirty="0" smtClean="0"/>
              <a:t>Magnitude &amp; part-to-whole: Various Bar plots</a:t>
            </a:r>
            <a:endParaRPr lang="en-US" dirty="0"/>
          </a:p>
        </p:txBody>
      </p:sp>
      <p:pic>
        <p:nvPicPr>
          <p:cNvPr id="5" name="Content Placeholder 4"/>
          <p:cNvPicPr>
            <a:picLocks noGrp="1" noChangeAspect="1"/>
          </p:cNvPicPr>
          <p:nvPr>
            <p:ph idx="1"/>
          </p:nvPr>
        </p:nvPicPr>
        <p:blipFill rotWithShape="1">
          <a:blip r:embed="rId2"/>
          <a:srcRect t="-1833" b="-3333"/>
          <a:stretch/>
        </p:blipFill>
        <p:spPr>
          <a:xfrm>
            <a:off x="0" y="-207962"/>
            <a:ext cx="2144052" cy="7345362"/>
          </a:xfrm>
        </p:spPr>
      </p:pic>
      <p:sp>
        <p:nvSpPr>
          <p:cNvPr id="4" name="Slide Number Placeholder 3"/>
          <p:cNvSpPr>
            <a:spLocks noGrp="1"/>
          </p:cNvSpPr>
          <p:nvPr>
            <p:ph type="sldNum" sz="quarter" idx="12"/>
          </p:nvPr>
        </p:nvSpPr>
        <p:spPr/>
        <p:txBody>
          <a:bodyPr/>
          <a:lstStyle/>
          <a:p>
            <a:fld id="{3798B529-C0C1-5449-A5EB-446AB98927C4}" type="slidenum">
              <a:rPr lang="en-US" smtClean="0"/>
              <a:t>58</a:t>
            </a:fld>
            <a:endParaRPr lang="en-US"/>
          </a:p>
        </p:txBody>
      </p:sp>
      <p:pic>
        <p:nvPicPr>
          <p:cNvPr id="6" name="Picture 5"/>
          <p:cNvPicPr>
            <a:picLocks noChangeAspect="1"/>
          </p:cNvPicPr>
          <p:nvPr/>
        </p:nvPicPr>
        <p:blipFill>
          <a:blip r:embed="rId3"/>
          <a:stretch>
            <a:fillRect/>
          </a:stretch>
        </p:blipFill>
        <p:spPr>
          <a:xfrm>
            <a:off x="2144052" y="2184399"/>
            <a:ext cx="2451270" cy="4672013"/>
          </a:xfrm>
          <a:prstGeom prst="rect">
            <a:avLst/>
          </a:prstGeom>
        </p:spPr>
      </p:pic>
      <p:sp>
        <p:nvSpPr>
          <p:cNvPr id="7" name="TextBox 6"/>
          <p:cNvSpPr txBox="1"/>
          <p:nvPr/>
        </p:nvSpPr>
        <p:spPr>
          <a:xfrm>
            <a:off x="4595322" y="1487409"/>
            <a:ext cx="4457530" cy="4893647"/>
          </a:xfrm>
          <a:prstGeom prst="rect">
            <a:avLst/>
          </a:prstGeom>
          <a:noFill/>
        </p:spPr>
        <p:txBody>
          <a:bodyPr wrap="square" rtlCol="0">
            <a:spAutoFit/>
          </a:bodyPr>
          <a:lstStyle/>
          <a:p>
            <a:r>
              <a:rPr lang="en-US" sz="2400" dirty="0" smtClean="0"/>
              <a:t>Question:</a:t>
            </a:r>
          </a:p>
          <a:p>
            <a:r>
              <a:rPr lang="en-US" sz="2400" dirty="0" smtClean="0"/>
              <a:t>“How does the value of Y change between categories of X”</a:t>
            </a:r>
            <a:endParaRPr lang="en-US" sz="2400" dirty="0"/>
          </a:p>
          <a:p>
            <a:r>
              <a:rPr lang="en-US" sz="2400" dirty="0" smtClean="0"/>
              <a:t>(*Only* appropriate for categorical variables)</a:t>
            </a:r>
          </a:p>
          <a:p>
            <a:endParaRPr lang="en-US" sz="2400" dirty="0"/>
          </a:p>
          <a:p>
            <a:r>
              <a:rPr lang="en-US" sz="2400" dirty="0" smtClean="0"/>
              <a:t>1. The good! Bar plots / stacked bar plots) are OK for proportion data</a:t>
            </a:r>
          </a:p>
          <a:p>
            <a:r>
              <a:rPr lang="en-US" sz="2400" dirty="0"/>
              <a:t>	</a:t>
            </a:r>
            <a:r>
              <a:rPr lang="en-US" sz="2400" dirty="0" smtClean="0"/>
              <a:t>-Ok to hide nuances</a:t>
            </a:r>
          </a:p>
          <a:p>
            <a:r>
              <a:rPr lang="en-US" sz="2400" dirty="0"/>
              <a:t>	</a:t>
            </a:r>
            <a:r>
              <a:rPr lang="en-US" sz="2400" dirty="0" smtClean="0"/>
              <a:t>-Fast and easy to process</a:t>
            </a:r>
          </a:p>
          <a:p>
            <a:endParaRPr lang="en-US" sz="2400" dirty="0" smtClean="0"/>
          </a:p>
          <a:p>
            <a:r>
              <a:rPr lang="en-US" sz="2400" dirty="0" smtClean="0"/>
              <a:t>2. The bad! Bar </a:t>
            </a:r>
            <a:r>
              <a:rPr lang="en-US" sz="2400" dirty="0" err="1" smtClean="0"/>
              <a:t>barplots</a:t>
            </a:r>
            <a:endParaRPr lang="en-US" sz="2400" dirty="0" smtClean="0"/>
          </a:p>
        </p:txBody>
      </p:sp>
    </p:spTree>
    <p:extLst>
      <p:ext uri="{BB962C8B-B14F-4D97-AF65-F5344CB8AC3E}">
        <p14:creationId xmlns:p14="http://schemas.microsoft.com/office/powerpoint/2010/main" val="4028347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plots are sometimes OK</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59</a:t>
            </a:fld>
            <a:endParaRPr lang="en-US"/>
          </a:p>
        </p:txBody>
      </p:sp>
      <p:sp>
        <p:nvSpPr>
          <p:cNvPr id="7" name="Text Box 29"/>
          <p:cNvSpPr txBox="1"/>
          <p:nvPr/>
        </p:nvSpPr>
        <p:spPr>
          <a:xfrm>
            <a:off x="327576" y="5735495"/>
            <a:ext cx="6225624" cy="1122505"/>
          </a:xfrm>
          <a:prstGeom prst="rect">
            <a:avLst/>
          </a:prstGeom>
          <a:solidFill>
            <a:prstClr val="white"/>
          </a:solidFill>
          <a:ln>
            <a:noFill/>
          </a:ln>
          <a:effectLst/>
          <a:extLst>
            <a:ext uri="{C572A759-6A51-4108-AA02-DFA0A04FC94B}">
              <ma14:wrappingTextBoxFlag xmlns="" xmlns:ma14="http://schemas.microsoft.com/office/mac/drawingml/2011/main"/>
            </a:ext>
          </a:extLst>
        </p:spPr>
        <p:txBody>
          <a:bodyPr rot="0" spcFirstLastPara="0" vert="horz" wrap="square" lIns="0" tIns="0" rIns="0" bIns="0" numCol="1" spcCol="0" rtlCol="0" fromWordArt="0" anchor="t" anchorCtr="0" forceAA="0" compatLnSpc="1">
            <a:prstTxWarp prst="textNoShape">
              <a:avLst/>
            </a:prstTxWarp>
            <a:noAutofit/>
          </a:bodyPr>
          <a:lstStyle/>
          <a:p>
            <a:pPr marL="0" marR="0">
              <a:lnSpc>
                <a:spcPct val="200000"/>
              </a:lnSpc>
              <a:spcBef>
                <a:spcPts val="0"/>
              </a:spcBef>
              <a:spcAft>
                <a:spcPts val="0"/>
              </a:spcAft>
            </a:pPr>
            <a:r>
              <a:rPr lang="en-US" sz="1200" i="1" dirty="0">
                <a:effectLst/>
                <a:latin typeface="Times New Roman"/>
                <a:ea typeface="ＭＳ 明朝"/>
              </a:rPr>
              <a:t>Figure 1.</a:t>
            </a:r>
            <a:r>
              <a:rPr lang="en-US" sz="1200" dirty="0">
                <a:effectLst/>
                <a:latin typeface="Times New Roman"/>
                <a:ea typeface="ＭＳ 明朝"/>
              </a:rPr>
              <a:t>  </a:t>
            </a:r>
            <a:r>
              <a:rPr lang="en-US" sz="1200" dirty="0">
                <a:effectLst/>
                <a:latin typeface="Times"/>
                <a:ea typeface="ＭＳ 明朝"/>
                <a:cs typeface="Times"/>
              </a:rPr>
              <a:t>Agreement sentence interpretations for Experiment 1. Panels reflect sentences attributed to a Standardized American English speaker (top) and an L2 English speaker (bottom). Means by condition displayed next to bars; error bars reflect standard error around means.</a:t>
            </a:r>
            <a:endParaRPr lang="en-US" sz="1200" dirty="0">
              <a:effectLst/>
              <a:latin typeface="Times New Roman"/>
              <a:ea typeface="ＭＳ 明朝"/>
            </a:endParaRPr>
          </a:p>
          <a:p>
            <a:pPr marL="0" marR="0">
              <a:spcBef>
                <a:spcPts val="0"/>
              </a:spcBef>
              <a:spcAft>
                <a:spcPts val="1000"/>
              </a:spcAft>
            </a:pPr>
            <a:r>
              <a:rPr lang="en-US" sz="900" b="1" dirty="0">
                <a:solidFill>
                  <a:srgbClr val="C0504D"/>
                </a:solidFill>
                <a:effectLst/>
                <a:latin typeface="Times"/>
                <a:ea typeface="ＭＳ 明朝"/>
                <a:cs typeface="Times"/>
              </a:rPr>
              <a:t> </a:t>
            </a:r>
            <a:endParaRPr lang="en-US" sz="900" b="1" dirty="0">
              <a:solidFill>
                <a:srgbClr val="4F81BD"/>
              </a:solidFill>
              <a:effectLst/>
              <a:latin typeface="Times New Roman"/>
              <a:ea typeface="ＭＳ 明朝"/>
            </a:endParaRPr>
          </a:p>
        </p:txBody>
      </p:sp>
      <p:pic>
        <p:nvPicPr>
          <p:cNvPr id="23" name="Picture 22"/>
          <p:cNvPicPr>
            <a:picLocks noChangeAspect="1"/>
          </p:cNvPicPr>
          <p:nvPr/>
        </p:nvPicPr>
        <p:blipFill rotWithShape="1">
          <a:blip r:embed="rId2"/>
          <a:srcRect b="22222"/>
          <a:stretch/>
        </p:blipFill>
        <p:spPr>
          <a:xfrm>
            <a:off x="457200" y="1283942"/>
            <a:ext cx="3706882" cy="4324696"/>
          </a:xfrm>
          <a:prstGeom prst="rect">
            <a:avLst/>
          </a:prstGeom>
        </p:spPr>
      </p:pic>
      <p:sp>
        <p:nvSpPr>
          <p:cNvPr id="24" name="TextBox 23"/>
          <p:cNvSpPr txBox="1"/>
          <p:nvPr/>
        </p:nvSpPr>
        <p:spPr>
          <a:xfrm>
            <a:off x="4485926" y="1283942"/>
            <a:ext cx="4456990" cy="4524316"/>
          </a:xfrm>
          <a:prstGeom prst="rect">
            <a:avLst/>
          </a:prstGeom>
          <a:noFill/>
        </p:spPr>
        <p:txBody>
          <a:bodyPr wrap="square" rtlCol="0">
            <a:spAutoFit/>
          </a:bodyPr>
          <a:lstStyle/>
          <a:p>
            <a:r>
              <a:rPr lang="en-US" dirty="0" smtClean="0"/>
              <a:t>For data where</a:t>
            </a:r>
          </a:p>
          <a:p>
            <a:r>
              <a:rPr lang="en-US" dirty="0"/>
              <a:t>	</a:t>
            </a:r>
            <a:r>
              <a:rPr lang="en-US" dirty="0" smtClean="0"/>
              <a:t>-There is a meaningful zero value</a:t>
            </a:r>
          </a:p>
          <a:p>
            <a:r>
              <a:rPr lang="en-US" dirty="0"/>
              <a:t>	</a:t>
            </a:r>
            <a:r>
              <a:rPr lang="en-US" dirty="0" smtClean="0"/>
              <a:t>-There are multiple comparisons </a:t>
            </a:r>
          </a:p>
          <a:p>
            <a:r>
              <a:rPr lang="en-US" dirty="0"/>
              <a:t>	</a:t>
            </a:r>
            <a:r>
              <a:rPr lang="en-US" dirty="0" smtClean="0"/>
              <a:t>-Mean differences are small but statistically reliable</a:t>
            </a:r>
          </a:p>
          <a:p>
            <a:r>
              <a:rPr lang="en-US" dirty="0"/>
              <a:t>	</a:t>
            </a:r>
            <a:r>
              <a:rPr lang="en-US" dirty="0" smtClean="0"/>
              <a:t>-Distributions are NORMAL</a:t>
            </a:r>
          </a:p>
          <a:p>
            <a:r>
              <a:rPr lang="en-US" dirty="0"/>
              <a:t>	</a:t>
            </a:r>
            <a:r>
              <a:rPr lang="en-US" dirty="0" smtClean="0"/>
              <a:t>	(Can assume proportions are normal, as they are Bernoulli trials)</a:t>
            </a:r>
          </a:p>
          <a:p>
            <a:endParaRPr lang="en-US" dirty="0"/>
          </a:p>
          <a:p>
            <a:r>
              <a:rPr lang="en-US" dirty="0" smtClean="0"/>
              <a:t>A bar plot might actually be best.</a:t>
            </a:r>
            <a:endParaRPr lang="en-US" dirty="0"/>
          </a:p>
          <a:p>
            <a:r>
              <a:rPr lang="en-US" dirty="0" smtClean="0"/>
              <a:t>This is from a paper of my own!</a:t>
            </a:r>
          </a:p>
          <a:p>
            <a:r>
              <a:rPr lang="en-US" b="1" dirty="0"/>
              <a:t>Brehm, L.</a:t>
            </a:r>
            <a:r>
              <a:rPr lang="en-US" dirty="0"/>
              <a:t>, Jackson, C., &amp; Miller, K. </a:t>
            </a:r>
            <a:r>
              <a:rPr lang="en-US" dirty="0" smtClean="0"/>
              <a:t>(2018). </a:t>
            </a:r>
            <a:r>
              <a:rPr lang="en-US" dirty="0"/>
              <a:t>Speaker-specific processing of anomalous sentences. </a:t>
            </a:r>
            <a:r>
              <a:rPr lang="en-US" i="1" dirty="0"/>
              <a:t>Quarterly Journal of Experimental Psychology. </a:t>
            </a:r>
            <a:endParaRPr lang="en-US" dirty="0"/>
          </a:p>
          <a:p>
            <a:endParaRPr lang="en-US" dirty="0"/>
          </a:p>
        </p:txBody>
      </p:sp>
    </p:spTree>
    <p:extLst>
      <p:ext uri="{BB962C8B-B14F-4D97-AF65-F5344CB8AC3E}">
        <p14:creationId xmlns:p14="http://schemas.microsoft.com/office/powerpoint/2010/main" val="4225026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Continuity is an illusion: Blind spots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6</a:t>
            </a:fld>
            <a:endParaRPr lang="en-US"/>
          </a:p>
        </p:txBody>
      </p:sp>
      <p:sp>
        <p:nvSpPr>
          <p:cNvPr id="3" name="TextBox 2"/>
          <p:cNvSpPr txBox="1"/>
          <p:nvPr/>
        </p:nvSpPr>
        <p:spPr>
          <a:xfrm>
            <a:off x="388137" y="4324450"/>
            <a:ext cx="8298663" cy="1384995"/>
          </a:xfrm>
          <a:prstGeom prst="rect">
            <a:avLst/>
          </a:prstGeom>
          <a:solidFill>
            <a:schemeClr val="bg1">
              <a:alpha val="60000"/>
            </a:schemeClr>
          </a:solidFill>
        </p:spPr>
        <p:txBody>
          <a:bodyPr wrap="square" rtlCol="0">
            <a:spAutoFit/>
          </a:bodyPr>
          <a:lstStyle/>
          <a:p>
            <a:r>
              <a:rPr lang="en-US" sz="2800" dirty="0" smtClean="0">
                <a:sym typeface="Wingdings"/>
              </a:rPr>
              <a:t>Cover R eye &amp; look at dot</a:t>
            </a:r>
          </a:p>
          <a:p>
            <a:r>
              <a:rPr lang="en-US" sz="2800" dirty="0" smtClean="0">
                <a:sym typeface="Wingdings"/>
              </a:rPr>
              <a:t>At some distance from screen, + will disappear</a:t>
            </a:r>
          </a:p>
          <a:p>
            <a:r>
              <a:rPr lang="en-US" sz="2800" dirty="0" smtClean="0">
                <a:sym typeface="Wingdings"/>
              </a:rPr>
              <a:t>Replaced with surrounding context (green field)</a:t>
            </a:r>
            <a:endParaRPr lang="en-US" sz="2800" dirty="0"/>
          </a:p>
        </p:txBody>
      </p:sp>
      <p:pic>
        <p:nvPicPr>
          <p:cNvPr id="6" name="Picture 5"/>
          <p:cNvPicPr>
            <a:picLocks noChangeAspect="1"/>
          </p:cNvPicPr>
          <p:nvPr/>
        </p:nvPicPr>
        <p:blipFill>
          <a:blip r:embed="rId2"/>
          <a:stretch>
            <a:fillRect/>
          </a:stretch>
        </p:blipFill>
        <p:spPr>
          <a:xfrm>
            <a:off x="0" y="1698978"/>
            <a:ext cx="9144000" cy="2125980"/>
          </a:xfrm>
          <a:prstGeom prst="rect">
            <a:avLst/>
          </a:prstGeom>
        </p:spPr>
      </p:pic>
    </p:spTree>
    <p:extLst>
      <p:ext uri="{BB962C8B-B14F-4D97-AF65-F5344CB8AC3E}">
        <p14:creationId xmlns:p14="http://schemas.microsoft.com/office/powerpoint/2010/main" val="18869319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But... bar plots can be misleading</a:t>
            </a:r>
            <a:endParaRPr lang="en-US" dirty="0"/>
          </a:p>
        </p:txBody>
      </p:sp>
      <p:sp>
        <p:nvSpPr>
          <p:cNvPr id="3" name="Content Placeholder 2"/>
          <p:cNvSpPr>
            <a:spLocks noGrp="1"/>
          </p:cNvSpPr>
          <p:nvPr>
            <p:ph idx="1"/>
          </p:nvPr>
        </p:nvSpPr>
        <p:spPr/>
        <p:txBody>
          <a:bodyPr/>
          <a:lstStyle/>
          <a:p>
            <a:r>
              <a:rPr lang="en-US" dirty="0" smtClean="0"/>
              <a:t>Next 3 examples from Christina Bergman </a:t>
            </a:r>
            <a:r>
              <a:rPr lang="en-US" dirty="0" smtClean="0">
                <a:sym typeface="Wingdings"/>
              </a:rPr>
              <a:t></a:t>
            </a:r>
          </a:p>
          <a:p>
            <a:endParaRPr lang="en-US" dirty="0" smtClean="0">
              <a:sym typeface="Wingdings"/>
            </a:endParaRPr>
          </a:p>
          <a:p>
            <a:r>
              <a:rPr lang="en-US" dirty="0" smtClean="0">
                <a:sym typeface="Wingdings"/>
              </a:rPr>
              <a:t>Our field is going through a reproducibility &amp; transparency crisis</a:t>
            </a:r>
          </a:p>
          <a:p>
            <a:r>
              <a:rPr lang="en-US" dirty="0"/>
              <a:t> What does plotting have to do with all this</a:t>
            </a:r>
            <a:r>
              <a:rPr lang="en-US" dirty="0" smtClean="0"/>
              <a:t>?</a:t>
            </a:r>
            <a:endParaRPr lang="en-US" dirty="0"/>
          </a:p>
          <a:p>
            <a:pPr lvl="1"/>
            <a:r>
              <a:rPr lang="en-US" dirty="0" smtClean="0"/>
              <a:t>Figures </a:t>
            </a:r>
            <a:r>
              <a:rPr lang="en-US" dirty="0"/>
              <a:t>are what you remember of a story</a:t>
            </a:r>
          </a:p>
          <a:p>
            <a:pPr lvl="1"/>
            <a:r>
              <a:rPr lang="en-US" dirty="0" smtClean="0"/>
              <a:t>Interpretations </a:t>
            </a:r>
            <a:r>
              <a:rPr lang="en-US" dirty="0"/>
              <a:t>and conclusions rest on (misleading) figures</a:t>
            </a:r>
          </a:p>
        </p:txBody>
      </p:sp>
      <p:sp>
        <p:nvSpPr>
          <p:cNvPr id="4" name="Slide Number Placeholder 3"/>
          <p:cNvSpPr>
            <a:spLocks noGrp="1"/>
          </p:cNvSpPr>
          <p:nvPr>
            <p:ph type="sldNum" sz="quarter" idx="12"/>
          </p:nvPr>
        </p:nvSpPr>
        <p:spPr/>
        <p:txBody>
          <a:bodyPr/>
          <a:lstStyle/>
          <a:p>
            <a:fld id="{3798B529-C0C1-5449-A5EB-446AB98927C4}" type="slidenum">
              <a:rPr lang="en-US" smtClean="0"/>
              <a:t>60</a:t>
            </a:fld>
            <a:endParaRPr lang="en-US"/>
          </a:p>
        </p:txBody>
      </p:sp>
    </p:spTree>
    <p:extLst>
      <p:ext uri="{BB962C8B-B14F-4D97-AF65-F5344CB8AC3E}">
        <p14:creationId xmlns:p14="http://schemas.microsoft.com/office/powerpoint/2010/main" val="625830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Bar bar plots</a:t>
            </a:r>
            <a:endParaRPr lang="en-US" dirty="0"/>
          </a:p>
        </p:txBody>
      </p:sp>
      <p:sp>
        <p:nvSpPr>
          <p:cNvPr id="3" name="Content Placeholder 2"/>
          <p:cNvSpPr>
            <a:spLocks noGrp="1"/>
          </p:cNvSpPr>
          <p:nvPr>
            <p:ph idx="1"/>
          </p:nvPr>
        </p:nvSpPr>
        <p:spPr>
          <a:xfrm>
            <a:off x="457200" y="1600200"/>
            <a:ext cx="3337726" cy="4525963"/>
          </a:xfrm>
        </p:spPr>
        <p:txBody>
          <a:bodyPr/>
          <a:lstStyle/>
          <a:p>
            <a:r>
              <a:rPr lang="en-US" dirty="0" smtClean="0"/>
              <a:t>We are used to seeing thing like this! Oh look, a difference!!</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61</a:t>
            </a:fld>
            <a:endParaRPr lang="en-US"/>
          </a:p>
        </p:txBody>
      </p:sp>
      <p:pic>
        <p:nvPicPr>
          <p:cNvPr id="5" name="Picture 4" descr="Rplot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074" y="1816493"/>
            <a:ext cx="4071726" cy="4071726"/>
          </a:xfrm>
          <a:prstGeom prst="rect">
            <a:avLst/>
          </a:prstGeom>
        </p:spPr>
      </p:pic>
    </p:spTree>
    <p:extLst>
      <p:ext uri="{BB962C8B-B14F-4D97-AF65-F5344CB8AC3E}">
        <p14:creationId xmlns:p14="http://schemas.microsoft.com/office/powerpoint/2010/main" val="2887797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Bar bar plots</a:t>
            </a:r>
            <a:endParaRPr lang="en-US" dirty="0"/>
          </a:p>
        </p:txBody>
      </p:sp>
      <p:sp>
        <p:nvSpPr>
          <p:cNvPr id="3" name="Content Placeholder 2"/>
          <p:cNvSpPr>
            <a:spLocks noGrp="1"/>
          </p:cNvSpPr>
          <p:nvPr>
            <p:ph idx="1"/>
          </p:nvPr>
        </p:nvSpPr>
        <p:spPr>
          <a:xfrm>
            <a:off x="457200" y="1600200"/>
            <a:ext cx="3337726" cy="4525963"/>
          </a:xfrm>
        </p:spPr>
        <p:txBody>
          <a:bodyPr/>
          <a:lstStyle/>
          <a:p>
            <a:r>
              <a:rPr lang="en-US" dirty="0" smtClean="0"/>
              <a:t>But</a:t>
            </a:r>
            <a:r>
              <a:rPr lang="mr-IN" dirty="0" smtClean="0"/>
              <a:t>…</a:t>
            </a:r>
            <a:r>
              <a:rPr lang="en-US" dirty="0" smtClean="0"/>
              <a:t> hm. Adding a scale tells a different story.</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62</a:t>
            </a:fld>
            <a:endParaRPr lang="en-US"/>
          </a:p>
        </p:txBody>
      </p:sp>
      <p:pic>
        <p:nvPicPr>
          <p:cNvPr id="7" name="Picture 6" descr="Rplot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074" y="1816493"/>
            <a:ext cx="4071726" cy="4071726"/>
          </a:xfrm>
          <a:prstGeom prst="rect">
            <a:avLst/>
          </a:prstGeom>
        </p:spPr>
      </p:pic>
      <p:pic>
        <p:nvPicPr>
          <p:cNvPr id="8" name="Picture 7" descr="Rplot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074" y="1816494"/>
            <a:ext cx="4071726" cy="4071726"/>
          </a:xfrm>
          <a:prstGeom prst="rect">
            <a:avLst/>
          </a:prstGeom>
        </p:spPr>
      </p:pic>
    </p:spTree>
    <p:extLst>
      <p:ext uri="{BB962C8B-B14F-4D97-AF65-F5344CB8AC3E}">
        <p14:creationId xmlns:p14="http://schemas.microsoft.com/office/powerpoint/2010/main" val="1019694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Bar bar plots</a:t>
            </a:r>
            <a:endParaRPr lang="en-US" dirty="0"/>
          </a:p>
        </p:txBody>
      </p:sp>
      <p:sp>
        <p:nvSpPr>
          <p:cNvPr id="3" name="Content Placeholder 2"/>
          <p:cNvSpPr>
            <a:spLocks noGrp="1"/>
          </p:cNvSpPr>
          <p:nvPr>
            <p:ph idx="1"/>
          </p:nvPr>
        </p:nvSpPr>
        <p:spPr>
          <a:xfrm>
            <a:off x="457200" y="1600200"/>
            <a:ext cx="3337726" cy="4525963"/>
          </a:xfrm>
        </p:spPr>
        <p:txBody>
          <a:bodyPr/>
          <a:lstStyle/>
          <a:p>
            <a:pPr marL="0" indent="0">
              <a:buNone/>
            </a:pPr>
            <a:r>
              <a:rPr lang="en-US" dirty="0" smtClean="0">
                <a:sym typeface="Wingdings"/>
              </a:rPr>
              <a:t> Bar plots often encourage your visual system to tell the wrong story!</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63</a:t>
            </a:fld>
            <a:endParaRPr lang="en-US"/>
          </a:p>
        </p:txBody>
      </p:sp>
      <p:pic>
        <p:nvPicPr>
          <p:cNvPr id="7" name="Picture 6" descr="Rplot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074" y="1816493"/>
            <a:ext cx="4071726" cy="4071726"/>
          </a:xfrm>
          <a:prstGeom prst="rect">
            <a:avLst/>
          </a:prstGeom>
        </p:spPr>
      </p:pic>
      <p:pic>
        <p:nvPicPr>
          <p:cNvPr id="8" name="Picture 7" descr="Rplot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074" y="1816494"/>
            <a:ext cx="4071726" cy="4071726"/>
          </a:xfrm>
          <a:prstGeom prst="rect">
            <a:avLst/>
          </a:prstGeom>
        </p:spPr>
      </p:pic>
      <p:pic>
        <p:nvPicPr>
          <p:cNvPr id="5" name="Picture 4" descr="Rplot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461" y="1816495"/>
            <a:ext cx="4071724" cy="4071724"/>
          </a:xfrm>
          <a:prstGeom prst="rect">
            <a:avLst/>
          </a:prstGeom>
        </p:spPr>
      </p:pic>
    </p:spTree>
    <p:extLst>
      <p:ext uri="{BB962C8B-B14F-4D97-AF65-F5344CB8AC3E}">
        <p14:creationId xmlns:p14="http://schemas.microsoft.com/office/powerpoint/2010/main" val="3768777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Bar bar plots</a:t>
            </a:r>
            <a:endParaRPr lang="en-US" dirty="0"/>
          </a:p>
        </p:txBody>
      </p:sp>
      <p:sp>
        <p:nvSpPr>
          <p:cNvPr id="3" name="Content Placeholder 2"/>
          <p:cNvSpPr>
            <a:spLocks noGrp="1"/>
          </p:cNvSpPr>
          <p:nvPr>
            <p:ph idx="1"/>
          </p:nvPr>
        </p:nvSpPr>
        <p:spPr>
          <a:xfrm>
            <a:off x="457199" y="1613848"/>
            <a:ext cx="8031708" cy="1205765"/>
          </a:xfrm>
        </p:spPr>
        <p:txBody>
          <a:bodyPr>
            <a:normAutofit/>
          </a:bodyPr>
          <a:lstStyle/>
          <a:p>
            <a:pPr marL="0" indent="0">
              <a:buNone/>
            </a:pPr>
            <a:r>
              <a:rPr lang="en-US" dirty="0" smtClean="0">
                <a:sym typeface="Wingdings"/>
              </a:rPr>
              <a:t>Simplifying to just means &amp; standard deviations can *hide* important patterns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64</a:t>
            </a:fld>
            <a:endParaRPr lang="en-US"/>
          </a:p>
        </p:txBody>
      </p:sp>
      <p:pic>
        <p:nvPicPr>
          <p:cNvPr id="6" name="Picture 5" descr="Rplot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592" y="2805965"/>
            <a:ext cx="4071608" cy="4071608"/>
          </a:xfrm>
          <a:prstGeom prst="rect">
            <a:avLst/>
          </a:prstGeom>
        </p:spPr>
      </p:pic>
      <p:pic>
        <p:nvPicPr>
          <p:cNvPr id="5" name="Picture 4" descr="Rplot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93" y="2805966"/>
            <a:ext cx="4071608" cy="4071608"/>
          </a:xfrm>
          <a:prstGeom prst="rect">
            <a:avLst/>
          </a:prstGeom>
        </p:spPr>
      </p:pic>
    </p:spTree>
    <p:extLst>
      <p:ext uri="{BB962C8B-B14F-4D97-AF65-F5344CB8AC3E}">
        <p14:creationId xmlns:p14="http://schemas.microsoft.com/office/powerpoint/2010/main" val="509344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Bar bar plots</a:t>
            </a:r>
            <a:endParaRPr lang="en-US" dirty="0"/>
          </a:p>
        </p:txBody>
      </p:sp>
      <p:sp>
        <p:nvSpPr>
          <p:cNvPr id="3" name="Content Placeholder 2"/>
          <p:cNvSpPr>
            <a:spLocks noGrp="1"/>
          </p:cNvSpPr>
          <p:nvPr>
            <p:ph idx="1"/>
          </p:nvPr>
        </p:nvSpPr>
        <p:spPr>
          <a:xfrm>
            <a:off x="457199" y="1600200"/>
            <a:ext cx="7442743" cy="1205765"/>
          </a:xfrm>
        </p:spPr>
        <p:txBody>
          <a:bodyPr>
            <a:normAutofit/>
          </a:bodyPr>
          <a:lstStyle/>
          <a:p>
            <a:pPr marL="0" indent="0">
              <a:buNone/>
            </a:pPr>
            <a:r>
              <a:rPr lang="en-US" dirty="0" smtClean="0">
                <a:sym typeface="Wingdings"/>
              </a:rPr>
              <a:t>Simplifying to just means &amp; standard deviations can *hide* important patterns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65</a:t>
            </a:fld>
            <a:endParaRPr lang="en-US"/>
          </a:p>
        </p:txBody>
      </p:sp>
      <p:pic>
        <p:nvPicPr>
          <p:cNvPr id="6" name="Picture 5" descr="Rplot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592" y="2805965"/>
            <a:ext cx="4071608" cy="4071608"/>
          </a:xfrm>
          <a:prstGeom prst="rect">
            <a:avLst/>
          </a:prstGeom>
        </p:spPr>
      </p:pic>
      <p:pic>
        <p:nvPicPr>
          <p:cNvPr id="5" name="Picture 4" descr="Rplot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93" y="2805966"/>
            <a:ext cx="4071608" cy="4071608"/>
          </a:xfrm>
          <a:prstGeom prst="rect">
            <a:avLst/>
          </a:prstGeom>
        </p:spPr>
      </p:pic>
      <p:pic>
        <p:nvPicPr>
          <p:cNvPr id="7" name="Picture 6" descr="Rplot7.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593" y="2805966"/>
            <a:ext cx="4071608" cy="4071608"/>
          </a:xfrm>
          <a:prstGeom prst="rect">
            <a:avLst/>
          </a:prstGeom>
        </p:spPr>
      </p:pic>
    </p:spTree>
    <p:extLst>
      <p:ext uri="{BB962C8B-B14F-4D97-AF65-F5344CB8AC3E}">
        <p14:creationId xmlns:p14="http://schemas.microsoft.com/office/powerpoint/2010/main" val="567747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Bar bar plots</a:t>
            </a:r>
            <a:endParaRPr lang="en-US" dirty="0"/>
          </a:p>
        </p:txBody>
      </p:sp>
      <p:sp>
        <p:nvSpPr>
          <p:cNvPr id="3" name="Content Placeholder 2"/>
          <p:cNvSpPr>
            <a:spLocks noGrp="1"/>
          </p:cNvSpPr>
          <p:nvPr>
            <p:ph idx="1"/>
          </p:nvPr>
        </p:nvSpPr>
        <p:spPr>
          <a:xfrm>
            <a:off x="457200" y="1417638"/>
            <a:ext cx="8461615" cy="1421096"/>
          </a:xfrm>
        </p:spPr>
        <p:txBody>
          <a:bodyPr>
            <a:normAutofit fontScale="70000" lnSpcReduction="20000"/>
          </a:bodyPr>
          <a:lstStyle/>
          <a:p>
            <a:pPr marL="0" indent="0">
              <a:buNone/>
            </a:pPr>
            <a:r>
              <a:rPr lang="en-US" dirty="0" smtClean="0">
                <a:sym typeface="Wingdings"/>
              </a:rPr>
              <a:t>ALWAYS consider what your distribution looks like.</a:t>
            </a:r>
          </a:p>
          <a:p>
            <a:pPr marL="0" indent="0">
              <a:buNone/>
            </a:pPr>
            <a:r>
              <a:rPr lang="en-US" dirty="0" smtClean="0">
                <a:sym typeface="Wingdings"/>
              </a:rPr>
              <a:t>ALWAYS consider your research question.</a:t>
            </a:r>
          </a:p>
          <a:p>
            <a:pPr>
              <a:buFont typeface="Wingdings" panose="05000000000000000000" pitchFamily="2" charset="2"/>
              <a:buChar char="à"/>
            </a:pPr>
            <a:r>
              <a:rPr lang="en-US" dirty="0" smtClean="0">
                <a:sym typeface="Wingdings"/>
              </a:rPr>
              <a:t>Many research questions are really about changes in distributions across conditions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66</a:t>
            </a:fld>
            <a:endParaRPr lang="en-US"/>
          </a:p>
        </p:txBody>
      </p:sp>
      <p:pic>
        <p:nvPicPr>
          <p:cNvPr id="8" name="Picture 7" descr="Rplot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354" y="2708682"/>
            <a:ext cx="4149317" cy="4149317"/>
          </a:xfrm>
          <a:prstGeom prst="rect">
            <a:avLst/>
          </a:prstGeom>
        </p:spPr>
      </p:pic>
      <p:sp>
        <p:nvSpPr>
          <p:cNvPr id="9" name="TextBox 8"/>
          <p:cNvSpPr txBox="1"/>
          <p:nvPr/>
        </p:nvSpPr>
        <p:spPr>
          <a:xfrm>
            <a:off x="457200" y="3777197"/>
            <a:ext cx="3381471" cy="369332"/>
          </a:xfrm>
          <a:prstGeom prst="rect">
            <a:avLst/>
          </a:prstGeom>
          <a:noFill/>
        </p:spPr>
        <p:txBody>
          <a:bodyPr wrap="square" rtlCol="0">
            <a:spAutoFit/>
          </a:bodyPr>
          <a:lstStyle/>
          <a:p>
            <a:r>
              <a:rPr lang="en-US" dirty="0" smtClean="0"/>
              <a:t>A variant of </a:t>
            </a:r>
            <a:r>
              <a:rPr lang="en-US" dirty="0" err="1" smtClean="0"/>
              <a:t>Anscombe’s</a:t>
            </a:r>
            <a:r>
              <a:rPr lang="en-US" dirty="0" smtClean="0"/>
              <a:t> quartet</a:t>
            </a:r>
            <a:endParaRPr lang="en-US" dirty="0"/>
          </a:p>
        </p:txBody>
      </p:sp>
    </p:spTree>
    <p:extLst>
      <p:ext uri="{BB962C8B-B14F-4D97-AF65-F5344CB8AC3E}">
        <p14:creationId xmlns:p14="http://schemas.microsoft.com/office/powerpoint/2010/main" val="423424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Bar bar plots</a:t>
            </a:r>
            <a:endParaRPr lang="en-US" dirty="0"/>
          </a:p>
        </p:txBody>
      </p:sp>
      <p:sp>
        <p:nvSpPr>
          <p:cNvPr id="3" name="Content Placeholder 2"/>
          <p:cNvSpPr>
            <a:spLocks noGrp="1"/>
          </p:cNvSpPr>
          <p:nvPr>
            <p:ph idx="1"/>
          </p:nvPr>
        </p:nvSpPr>
        <p:spPr>
          <a:xfrm>
            <a:off x="457200" y="1417638"/>
            <a:ext cx="8461615" cy="1393801"/>
          </a:xfrm>
        </p:spPr>
        <p:txBody>
          <a:bodyPr>
            <a:normAutofit fontScale="70000" lnSpcReduction="20000"/>
          </a:bodyPr>
          <a:lstStyle/>
          <a:p>
            <a:pPr marL="0" indent="0">
              <a:buNone/>
            </a:pPr>
            <a:r>
              <a:rPr lang="en-US" dirty="0">
                <a:sym typeface="Wingdings"/>
              </a:rPr>
              <a:t>ALWAYS consider what your distribution looks like.</a:t>
            </a:r>
          </a:p>
          <a:p>
            <a:pPr marL="0" indent="0">
              <a:buNone/>
            </a:pPr>
            <a:r>
              <a:rPr lang="en-US" dirty="0">
                <a:sym typeface="Wingdings"/>
              </a:rPr>
              <a:t>ALWAYS consider your research question.</a:t>
            </a:r>
          </a:p>
          <a:p>
            <a:pPr>
              <a:buFont typeface="Wingdings" panose="05000000000000000000" pitchFamily="2" charset="2"/>
              <a:buChar char="à"/>
            </a:pPr>
            <a:r>
              <a:rPr lang="en-US" dirty="0">
                <a:sym typeface="Wingdings"/>
              </a:rPr>
              <a:t>Many research questions are really about changes in distributions across conditions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67</a:t>
            </a:fld>
            <a:endParaRPr lang="en-US"/>
          </a:p>
        </p:txBody>
      </p:sp>
      <p:pic>
        <p:nvPicPr>
          <p:cNvPr id="8" name="Picture 7" descr="Rplot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354" y="2708682"/>
            <a:ext cx="4149317" cy="4149317"/>
          </a:xfrm>
          <a:prstGeom prst="rect">
            <a:avLst/>
          </a:prstGeom>
        </p:spPr>
      </p:pic>
      <p:sp>
        <p:nvSpPr>
          <p:cNvPr id="9" name="TextBox 8"/>
          <p:cNvSpPr txBox="1"/>
          <p:nvPr/>
        </p:nvSpPr>
        <p:spPr>
          <a:xfrm>
            <a:off x="457200" y="3777197"/>
            <a:ext cx="3381471" cy="369332"/>
          </a:xfrm>
          <a:prstGeom prst="rect">
            <a:avLst/>
          </a:prstGeom>
          <a:noFill/>
        </p:spPr>
        <p:txBody>
          <a:bodyPr wrap="square" rtlCol="0">
            <a:spAutoFit/>
          </a:bodyPr>
          <a:lstStyle/>
          <a:p>
            <a:r>
              <a:rPr lang="en-US" dirty="0" smtClean="0"/>
              <a:t>A variant of </a:t>
            </a:r>
            <a:r>
              <a:rPr lang="en-US" dirty="0" err="1" smtClean="0"/>
              <a:t>Anscombe’s</a:t>
            </a:r>
            <a:r>
              <a:rPr lang="en-US" dirty="0" smtClean="0"/>
              <a:t> quartet</a:t>
            </a:r>
            <a:endParaRPr lang="en-US" dirty="0"/>
          </a:p>
        </p:txBody>
      </p:sp>
      <p:pic>
        <p:nvPicPr>
          <p:cNvPr id="5" name="Picture 4" descr="Rplot1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7354" y="2708682"/>
            <a:ext cx="4149318" cy="4149318"/>
          </a:xfrm>
          <a:prstGeom prst="rect">
            <a:avLst/>
          </a:prstGeom>
        </p:spPr>
      </p:pic>
    </p:spTree>
    <p:extLst>
      <p:ext uri="{BB962C8B-B14F-4D97-AF65-F5344CB8AC3E}">
        <p14:creationId xmlns:p14="http://schemas.microsoft.com/office/powerpoint/2010/main" val="18346393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Bar bar plots</a:t>
            </a:r>
            <a:endParaRPr lang="en-US" dirty="0"/>
          </a:p>
        </p:txBody>
      </p:sp>
      <p:sp>
        <p:nvSpPr>
          <p:cNvPr id="3" name="Content Placeholder 2"/>
          <p:cNvSpPr>
            <a:spLocks noGrp="1"/>
          </p:cNvSpPr>
          <p:nvPr>
            <p:ph idx="1"/>
          </p:nvPr>
        </p:nvSpPr>
        <p:spPr>
          <a:xfrm>
            <a:off x="457200" y="1417638"/>
            <a:ext cx="8461615" cy="1205765"/>
          </a:xfrm>
        </p:spPr>
        <p:txBody>
          <a:bodyPr>
            <a:normAutofit/>
          </a:bodyPr>
          <a:lstStyle/>
          <a:p>
            <a:pPr marL="0" indent="0">
              <a:buNone/>
            </a:pPr>
            <a:r>
              <a:rPr lang="en-US" dirty="0" smtClean="0">
                <a:sym typeface="Wingdings"/>
              </a:rPr>
              <a:t>Showing the *actual* data where possible is informative.</a:t>
            </a:r>
          </a:p>
        </p:txBody>
      </p:sp>
      <p:sp>
        <p:nvSpPr>
          <p:cNvPr id="4" name="Slide Number Placeholder 3"/>
          <p:cNvSpPr>
            <a:spLocks noGrp="1"/>
          </p:cNvSpPr>
          <p:nvPr>
            <p:ph type="sldNum" sz="quarter" idx="12"/>
          </p:nvPr>
        </p:nvSpPr>
        <p:spPr/>
        <p:txBody>
          <a:bodyPr/>
          <a:lstStyle/>
          <a:p>
            <a:fld id="{3798B529-C0C1-5449-A5EB-446AB98927C4}" type="slidenum">
              <a:rPr lang="en-US" smtClean="0"/>
              <a:t>68</a:t>
            </a:fld>
            <a:endParaRPr lang="en-US"/>
          </a:p>
        </p:txBody>
      </p:sp>
      <p:sp>
        <p:nvSpPr>
          <p:cNvPr id="9" name="TextBox 8"/>
          <p:cNvSpPr txBox="1"/>
          <p:nvPr/>
        </p:nvSpPr>
        <p:spPr>
          <a:xfrm>
            <a:off x="5032592" y="2890366"/>
            <a:ext cx="4460141" cy="369332"/>
          </a:xfrm>
          <a:prstGeom prst="rect">
            <a:avLst/>
          </a:prstGeom>
          <a:noFill/>
        </p:spPr>
        <p:txBody>
          <a:bodyPr wrap="square" rtlCol="0">
            <a:spAutoFit/>
          </a:bodyPr>
          <a:lstStyle/>
          <a:p>
            <a:r>
              <a:rPr lang="en-US" dirty="0" smtClean="0"/>
              <a:t>Another variant of </a:t>
            </a:r>
            <a:r>
              <a:rPr lang="en-US" dirty="0" err="1" smtClean="0"/>
              <a:t>Anscombe’s</a:t>
            </a:r>
            <a:r>
              <a:rPr lang="en-US" dirty="0" smtClean="0"/>
              <a:t> quartet</a:t>
            </a:r>
            <a:endParaRPr lang="en-US" dirty="0"/>
          </a:p>
        </p:txBody>
      </p:sp>
      <p:sp>
        <p:nvSpPr>
          <p:cNvPr id="6" name="Rectangle 5"/>
          <p:cNvSpPr/>
          <p:nvPr/>
        </p:nvSpPr>
        <p:spPr>
          <a:xfrm>
            <a:off x="4879036" y="3152176"/>
            <a:ext cx="4421874" cy="307777"/>
          </a:xfrm>
          <a:prstGeom prst="rect">
            <a:avLst/>
          </a:prstGeom>
        </p:spPr>
        <p:txBody>
          <a:bodyPr wrap="square">
            <a:spAutoFit/>
          </a:bodyPr>
          <a:lstStyle/>
          <a:p>
            <a:r>
              <a:rPr lang="en-US" sz="1400" dirty="0"/>
              <a:t>https://</a:t>
            </a:r>
            <a:r>
              <a:rPr lang="en-US" sz="1400" dirty="0" err="1"/>
              <a:t>en.wikipedia.org</a:t>
            </a:r>
            <a:r>
              <a:rPr lang="en-US" sz="1400" dirty="0"/>
              <a:t>/wiki/Anscombe%27s_quartet</a:t>
            </a:r>
          </a:p>
        </p:txBody>
      </p:sp>
      <p:pic>
        <p:nvPicPr>
          <p:cNvPr id="7" name="Picture 6"/>
          <p:cNvPicPr>
            <a:picLocks noChangeAspect="1"/>
          </p:cNvPicPr>
          <p:nvPr/>
        </p:nvPicPr>
        <p:blipFill>
          <a:blip r:embed="rId2"/>
          <a:stretch>
            <a:fillRect/>
          </a:stretch>
        </p:blipFill>
        <p:spPr>
          <a:xfrm>
            <a:off x="5217242" y="3485577"/>
            <a:ext cx="3701573" cy="2691261"/>
          </a:xfrm>
          <a:prstGeom prst="rect">
            <a:avLst/>
          </a:prstGeom>
        </p:spPr>
      </p:pic>
      <p:pic>
        <p:nvPicPr>
          <p:cNvPr id="5" name="Picture 4"/>
          <p:cNvPicPr>
            <a:picLocks noChangeAspect="1"/>
          </p:cNvPicPr>
          <p:nvPr/>
        </p:nvPicPr>
        <p:blipFill rotWithShape="1">
          <a:blip r:embed="rId3"/>
          <a:srcRect l="2803" t="617" r="24988" b="49614"/>
          <a:stretch/>
        </p:blipFill>
        <p:spPr>
          <a:xfrm>
            <a:off x="112615" y="3900311"/>
            <a:ext cx="4575392" cy="2203054"/>
          </a:xfrm>
          <a:prstGeom prst="rect">
            <a:avLst/>
          </a:prstGeom>
        </p:spPr>
      </p:pic>
      <p:sp>
        <p:nvSpPr>
          <p:cNvPr id="8" name="TextBox 7"/>
          <p:cNvSpPr txBox="1"/>
          <p:nvPr/>
        </p:nvSpPr>
        <p:spPr>
          <a:xfrm>
            <a:off x="108628" y="3306064"/>
            <a:ext cx="4770408" cy="584775"/>
          </a:xfrm>
          <a:prstGeom prst="rect">
            <a:avLst/>
          </a:prstGeom>
          <a:noFill/>
        </p:spPr>
        <p:txBody>
          <a:bodyPr wrap="none" rtlCol="0">
            <a:spAutoFit/>
          </a:bodyPr>
          <a:lstStyle/>
          <a:p>
            <a:r>
              <a:rPr lang="en-US" dirty="0" smtClean="0"/>
              <a:t>Cairo’s </a:t>
            </a:r>
            <a:r>
              <a:rPr lang="en-US" dirty="0" err="1" smtClean="0"/>
              <a:t>Datasaurus</a:t>
            </a:r>
            <a:endParaRPr lang="en-US" dirty="0" smtClean="0"/>
          </a:p>
          <a:p>
            <a:r>
              <a:rPr lang="en-US" sz="1400" dirty="0"/>
              <a:t>https://www.autodeskresearch.com/publications/samestats</a:t>
            </a:r>
            <a:endParaRPr lang="en-US" dirty="0"/>
          </a:p>
        </p:txBody>
      </p:sp>
    </p:spTree>
    <p:extLst>
      <p:ext uri="{BB962C8B-B14F-4D97-AF65-F5344CB8AC3E}">
        <p14:creationId xmlns:p14="http://schemas.microsoft.com/office/powerpoint/2010/main" val="2807055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bar plots</a:t>
            </a:r>
            <a:endParaRPr lang="en-US" dirty="0"/>
          </a:p>
        </p:txBody>
      </p:sp>
      <p:sp>
        <p:nvSpPr>
          <p:cNvPr id="3" name="Content Placeholder 2"/>
          <p:cNvSpPr>
            <a:spLocks noGrp="1"/>
          </p:cNvSpPr>
          <p:nvPr>
            <p:ph idx="1"/>
          </p:nvPr>
        </p:nvSpPr>
        <p:spPr/>
        <p:txBody>
          <a:bodyPr/>
          <a:lstStyle/>
          <a:p>
            <a:r>
              <a:rPr lang="en-US" dirty="0" smtClean="0"/>
              <a:t>Summary</a:t>
            </a:r>
          </a:p>
          <a:p>
            <a:pPr lvl="1"/>
            <a:r>
              <a:rPr lang="en-US" dirty="0" smtClean="0"/>
              <a:t>While bar plots are useful for some types of information, they, by definition, simplify the data</a:t>
            </a:r>
          </a:p>
          <a:p>
            <a:pPr lvl="1"/>
            <a:endParaRPr lang="en-US" dirty="0"/>
          </a:p>
          <a:p>
            <a:pPr lvl="1"/>
            <a:r>
              <a:rPr lang="en-US" dirty="0" smtClean="0"/>
              <a:t>Consider if an alternate plot type is available</a:t>
            </a:r>
          </a:p>
          <a:p>
            <a:pPr lvl="2"/>
            <a:r>
              <a:rPr lang="en-US" dirty="0" smtClean="0"/>
              <a:t>And if so... Please use it.</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69</a:t>
            </a:fld>
            <a:endParaRPr lang="en-US"/>
          </a:p>
        </p:txBody>
      </p:sp>
    </p:spTree>
    <p:extLst>
      <p:ext uri="{BB962C8B-B14F-4D97-AF65-F5344CB8AC3E}">
        <p14:creationId xmlns:p14="http://schemas.microsoft.com/office/powerpoint/2010/main" val="211247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53"/>
            <a:ext cx="8229600" cy="1143000"/>
          </a:xfrm>
        </p:spPr>
        <p:txBody>
          <a:bodyPr/>
          <a:lstStyle/>
          <a:p>
            <a:r>
              <a:rPr lang="en-US" dirty="0" smtClean="0"/>
              <a:t>The visual system: Cones &amp; Color</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7</a:t>
            </a:fld>
            <a:endParaRPr lang="en-US"/>
          </a:p>
        </p:txBody>
      </p:sp>
      <p:sp>
        <p:nvSpPr>
          <p:cNvPr id="10" name="TextBox 9"/>
          <p:cNvSpPr txBox="1"/>
          <p:nvPr/>
        </p:nvSpPr>
        <p:spPr>
          <a:xfrm>
            <a:off x="145144" y="4677338"/>
            <a:ext cx="8998856" cy="1200328"/>
          </a:xfrm>
          <a:prstGeom prst="rect">
            <a:avLst/>
          </a:prstGeom>
          <a:noFill/>
        </p:spPr>
        <p:txBody>
          <a:bodyPr wrap="square" rtlCol="0">
            <a:spAutoFit/>
          </a:bodyPr>
          <a:lstStyle/>
          <a:p>
            <a:r>
              <a:rPr lang="en-US" sz="2400" dirty="0" smtClean="0"/>
              <a:t>Color is perceived by combinations of light hitting cones</a:t>
            </a:r>
          </a:p>
          <a:p>
            <a:r>
              <a:rPr lang="en-US" sz="2400" dirty="0" smtClean="0"/>
              <a:t>Typically: 3 cones, most sensitive to different wavelengths of light</a:t>
            </a:r>
          </a:p>
          <a:p>
            <a:r>
              <a:rPr lang="en-US" sz="2400" dirty="0"/>
              <a:t>	</a:t>
            </a:r>
            <a:r>
              <a:rPr lang="en-US" sz="2000" dirty="0" smtClean="0"/>
              <a:t>Short (</a:t>
            </a:r>
            <a:r>
              <a:rPr lang="en-US" sz="2000" dirty="0" err="1" smtClean="0"/>
              <a:t>tritan</a:t>
            </a:r>
            <a:r>
              <a:rPr lang="en-US" sz="2000" dirty="0" smtClean="0"/>
              <a:t>) = 420 nm; Medium (</a:t>
            </a:r>
            <a:r>
              <a:rPr lang="en-US" sz="2000" dirty="0" err="1" smtClean="0"/>
              <a:t>deutran</a:t>
            </a:r>
            <a:r>
              <a:rPr lang="en-US" sz="2000" dirty="0" smtClean="0"/>
              <a:t>)= 534 nm; Long (</a:t>
            </a:r>
            <a:r>
              <a:rPr lang="en-US" sz="2000" dirty="0" err="1" smtClean="0"/>
              <a:t>protan</a:t>
            </a:r>
            <a:r>
              <a:rPr lang="en-US" sz="2000" dirty="0" smtClean="0"/>
              <a:t>) = 564 nm</a:t>
            </a:r>
          </a:p>
        </p:txBody>
      </p:sp>
      <p:pic>
        <p:nvPicPr>
          <p:cNvPr id="3" name="Picture 2"/>
          <p:cNvPicPr>
            <a:picLocks noChangeAspect="1"/>
          </p:cNvPicPr>
          <p:nvPr/>
        </p:nvPicPr>
        <p:blipFill>
          <a:blip r:embed="rId2"/>
          <a:stretch>
            <a:fillRect/>
          </a:stretch>
        </p:blipFill>
        <p:spPr>
          <a:xfrm>
            <a:off x="1066163" y="863247"/>
            <a:ext cx="5487037" cy="3580587"/>
          </a:xfrm>
          <a:prstGeom prst="rect">
            <a:avLst/>
          </a:prstGeom>
        </p:spPr>
      </p:pic>
      <p:sp>
        <p:nvSpPr>
          <p:cNvPr id="9" name="Rectangle 8"/>
          <p:cNvSpPr/>
          <p:nvPr/>
        </p:nvSpPr>
        <p:spPr>
          <a:xfrm>
            <a:off x="6553200" y="1584883"/>
            <a:ext cx="2590800" cy="738664"/>
          </a:xfrm>
          <a:prstGeom prst="rect">
            <a:avLst/>
          </a:prstGeom>
        </p:spPr>
        <p:txBody>
          <a:bodyPr wrap="square">
            <a:spAutoFit/>
          </a:bodyPr>
          <a:lstStyle/>
          <a:p>
            <a:r>
              <a:rPr lang="en-US" sz="1400" dirty="0" smtClean="0"/>
              <a:t>https://</a:t>
            </a:r>
            <a:r>
              <a:rPr lang="en-US" sz="1400" dirty="0" err="1" smtClean="0"/>
              <a:t>commons.wikimedia.org</a:t>
            </a:r>
            <a:r>
              <a:rPr lang="en-US" sz="1400" dirty="0" smtClean="0"/>
              <a:t>/wiki/File:1416_Color_Sensitivity.jpg</a:t>
            </a:r>
            <a:endParaRPr lang="en-US" sz="1400" dirty="0"/>
          </a:p>
        </p:txBody>
      </p:sp>
    </p:spTree>
    <p:extLst>
      <p:ext uri="{BB962C8B-B14F-4D97-AF65-F5344CB8AC3E}">
        <p14:creationId xmlns:p14="http://schemas.microsoft.com/office/powerpoint/2010/main" val="20335611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plot to choose?</a:t>
            </a:r>
            <a:br>
              <a:rPr lang="en-US" dirty="0" smtClean="0"/>
            </a:br>
            <a:r>
              <a:rPr lang="en-US" dirty="0" smtClean="0"/>
              <a:t>The plot changes the story</a:t>
            </a:r>
            <a:endParaRPr lang="en-US" dirty="0"/>
          </a:p>
        </p:txBody>
      </p:sp>
      <p:sp>
        <p:nvSpPr>
          <p:cNvPr id="3" name="Content Placeholder 2"/>
          <p:cNvSpPr>
            <a:spLocks noGrp="1"/>
          </p:cNvSpPr>
          <p:nvPr>
            <p:ph idx="1"/>
          </p:nvPr>
        </p:nvSpPr>
        <p:spPr/>
        <p:txBody>
          <a:bodyPr>
            <a:normAutofit/>
          </a:bodyPr>
          <a:lstStyle/>
          <a:p>
            <a:r>
              <a:rPr lang="en-US" dirty="0" smtClean="0"/>
              <a:t>Worked examples from </a:t>
            </a:r>
            <a:r>
              <a:rPr lang="en-US" dirty="0" err="1" smtClean="0"/>
              <a:t>Baayen’s</a:t>
            </a:r>
            <a:r>
              <a:rPr lang="en-US" dirty="0" smtClean="0"/>
              <a:t> available </a:t>
            </a:r>
            <a:r>
              <a:rPr lang="en-US" dirty="0" err="1" smtClean="0"/>
              <a:t>lexdec</a:t>
            </a:r>
            <a:r>
              <a:rPr lang="en-US" dirty="0" smtClean="0"/>
              <a:t> data set</a:t>
            </a:r>
          </a:p>
          <a:p>
            <a:pPr lvl="1"/>
            <a:r>
              <a:rPr lang="en-US" dirty="0" smtClean="0"/>
              <a:t>Word &amp; non-word lexical decision times based upon a variety of participant and item-level variables</a:t>
            </a:r>
          </a:p>
          <a:p>
            <a:pPr marL="0" indent="0">
              <a:buNone/>
            </a:pPr>
            <a:endParaRPr lang="en-US" dirty="0" smtClean="0"/>
          </a:p>
          <a:p>
            <a:pPr marL="0" indent="0">
              <a:buNone/>
            </a:pPr>
            <a:r>
              <a:rPr lang="en-US" dirty="0" smtClean="0">
                <a:latin typeface="Courier"/>
                <a:cs typeface="Courier"/>
              </a:rPr>
              <a:t>library(</a:t>
            </a:r>
            <a:r>
              <a:rPr lang="en-US" dirty="0" err="1" smtClean="0">
                <a:latin typeface="Courier"/>
                <a:cs typeface="Courier"/>
              </a:rPr>
              <a:t>languageR</a:t>
            </a:r>
            <a:r>
              <a:rPr lang="en-US" dirty="0" smtClean="0">
                <a:latin typeface="Courier"/>
                <a:cs typeface="Courier"/>
              </a:rPr>
              <a:t>)</a:t>
            </a:r>
          </a:p>
          <a:p>
            <a:pPr marL="0" indent="0">
              <a:buNone/>
            </a:pPr>
            <a:r>
              <a:rPr lang="en-US" dirty="0" smtClean="0">
                <a:latin typeface="Courier"/>
                <a:cs typeface="Courier"/>
              </a:rPr>
              <a:t>data(</a:t>
            </a:r>
            <a:r>
              <a:rPr lang="en-US" dirty="0" err="1" smtClean="0">
                <a:latin typeface="Courier"/>
                <a:cs typeface="Courier"/>
              </a:rPr>
              <a:t>lexdec</a:t>
            </a:r>
            <a:r>
              <a:rPr lang="en-US" dirty="0" smtClean="0">
                <a:latin typeface="Courier"/>
                <a:cs typeface="Courier"/>
              </a:rPr>
              <a:t>)</a:t>
            </a: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3798B529-C0C1-5449-A5EB-446AB98927C4}" type="slidenum">
              <a:rPr lang="en-US" smtClean="0"/>
              <a:t>70</a:t>
            </a:fld>
            <a:endParaRPr lang="en-US"/>
          </a:p>
        </p:txBody>
      </p:sp>
    </p:spTree>
    <p:extLst>
      <p:ext uri="{BB962C8B-B14F-4D97-AF65-F5344CB8AC3E}">
        <p14:creationId xmlns:p14="http://schemas.microsoft.com/office/powerpoint/2010/main" val="2693869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Lexical decision RT predicted by word frequency</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71</a:t>
            </a:fld>
            <a:endParaRPr lang="en-US"/>
          </a:p>
        </p:txBody>
      </p:sp>
      <p:sp>
        <p:nvSpPr>
          <p:cNvPr id="6" name="Content Placeholder 5"/>
          <p:cNvSpPr>
            <a:spLocks noGrp="1"/>
          </p:cNvSpPr>
          <p:nvPr>
            <p:ph idx="1"/>
          </p:nvPr>
        </p:nvSpPr>
        <p:spPr>
          <a:xfrm>
            <a:off x="141307" y="5629842"/>
            <a:ext cx="4211280" cy="1098827"/>
          </a:xfrm>
        </p:spPr>
        <p:txBody>
          <a:bodyPr>
            <a:normAutofit fontScale="85000" lnSpcReduction="20000"/>
          </a:bodyPr>
          <a:lstStyle/>
          <a:p>
            <a:r>
              <a:rPr lang="en-US" dirty="0" smtClean="0">
                <a:sym typeface="Wingdings"/>
              </a:rPr>
              <a:t>Simple, but including 0 minimizes true effect size</a:t>
            </a:r>
          </a:p>
        </p:txBody>
      </p:sp>
      <p:pic>
        <p:nvPicPr>
          <p:cNvPr id="7" name="Picture 6"/>
          <p:cNvPicPr>
            <a:picLocks noChangeAspect="1"/>
          </p:cNvPicPr>
          <p:nvPr/>
        </p:nvPicPr>
        <p:blipFill>
          <a:blip r:embed="rId2"/>
          <a:stretch>
            <a:fillRect/>
          </a:stretch>
        </p:blipFill>
        <p:spPr>
          <a:xfrm>
            <a:off x="141307" y="2125197"/>
            <a:ext cx="4256567" cy="3244670"/>
          </a:xfrm>
          <a:prstGeom prst="rect">
            <a:avLst/>
          </a:prstGeom>
        </p:spPr>
      </p:pic>
      <p:pic>
        <p:nvPicPr>
          <p:cNvPr id="8" name="Picture 7"/>
          <p:cNvPicPr>
            <a:picLocks noChangeAspect="1"/>
          </p:cNvPicPr>
          <p:nvPr/>
        </p:nvPicPr>
        <p:blipFill>
          <a:blip r:embed="rId3"/>
          <a:stretch>
            <a:fillRect/>
          </a:stretch>
        </p:blipFill>
        <p:spPr>
          <a:xfrm>
            <a:off x="4887433" y="2125197"/>
            <a:ext cx="4256568" cy="3244670"/>
          </a:xfrm>
          <a:prstGeom prst="rect">
            <a:avLst/>
          </a:prstGeom>
        </p:spPr>
      </p:pic>
      <p:sp>
        <p:nvSpPr>
          <p:cNvPr id="9" name="Rectangle 8"/>
          <p:cNvSpPr/>
          <p:nvPr/>
        </p:nvSpPr>
        <p:spPr>
          <a:xfrm>
            <a:off x="4712809" y="5509740"/>
            <a:ext cx="4431191" cy="1200328"/>
          </a:xfrm>
          <a:prstGeom prst="rect">
            <a:avLst/>
          </a:prstGeom>
        </p:spPr>
        <p:txBody>
          <a:bodyPr wrap="square">
            <a:spAutoFit/>
          </a:bodyPr>
          <a:lstStyle/>
          <a:p>
            <a:pPr marL="457200" indent="-457200">
              <a:buFont typeface="Arial"/>
              <a:buChar char="•"/>
            </a:pPr>
            <a:r>
              <a:rPr lang="en-US" sz="2400" dirty="0" smtClean="0">
                <a:sym typeface="Wingdings"/>
              </a:rPr>
              <a:t>Scatterplot w smooth gives sense of variability</a:t>
            </a:r>
            <a:r>
              <a:rPr lang="mr-IN" sz="2400" dirty="0" smtClean="0">
                <a:sym typeface="Wingdings"/>
              </a:rPr>
              <a:t>…</a:t>
            </a:r>
            <a:r>
              <a:rPr lang="en-US" sz="2400" dirty="0" smtClean="0">
                <a:sym typeface="Wingdings"/>
              </a:rPr>
              <a:t> wonder what else matters?</a:t>
            </a:r>
            <a:endParaRPr lang="en-US" sz="2400" dirty="0"/>
          </a:p>
        </p:txBody>
      </p:sp>
    </p:spTree>
    <p:extLst>
      <p:ext uri="{BB962C8B-B14F-4D97-AF65-F5344CB8AC3E}">
        <p14:creationId xmlns:p14="http://schemas.microsoft.com/office/powerpoint/2010/main" val="2046076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Lexical decision RT predicted by previous answer</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72</a:t>
            </a:fld>
            <a:endParaRPr lang="en-US"/>
          </a:p>
        </p:txBody>
      </p:sp>
      <p:sp>
        <p:nvSpPr>
          <p:cNvPr id="6" name="Content Placeholder 5"/>
          <p:cNvSpPr>
            <a:spLocks noGrp="1"/>
          </p:cNvSpPr>
          <p:nvPr>
            <p:ph idx="1"/>
          </p:nvPr>
        </p:nvSpPr>
        <p:spPr>
          <a:xfrm>
            <a:off x="341097" y="5629842"/>
            <a:ext cx="8545493" cy="1098827"/>
          </a:xfrm>
        </p:spPr>
        <p:txBody>
          <a:bodyPr>
            <a:normAutofit/>
          </a:bodyPr>
          <a:lstStyle/>
          <a:p>
            <a:r>
              <a:rPr lang="en-US" dirty="0" smtClean="0">
                <a:sym typeface="Wingdings"/>
              </a:rPr>
              <a:t>Different plots tell different stories</a:t>
            </a:r>
            <a:endParaRPr lang="en-US" dirty="0">
              <a:sym typeface="Wingdings"/>
            </a:endParaRPr>
          </a:p>
        </p:txBody>
      </p:sp>
      <p:pic>
        <p:nvPicPr>
          <p:cNvPr id="3" name="Picture 2"/>
          <p:cNvPicPr>
            <a:picLocks noChangeAspect="1"/>
          </p:cNvPicPr>
          <p:nvPr/>
        </p:nvPicPr>
        <p:blipFill>
          <a:blip r:embed="rId2"/>
          <a:stretch>
            <a:fillRect/>
          </a:stretch>
        </p:blipFill>
        <p:spPr>
          <a:xfrm>
            <a:off x="141307" y="1791972"/>
            <a:ext cx="2957926" cy="2254750"/>
          </a:xfrm>
          <a:prstGeom prst="rect">
            <a:avLst/>
          </a:prstGeom>
        </p:spPr>
      </p:pic>
      <p:pic>
        <p:nvPicPr>
          <p:cNvPr id="5" name="Picture 4"/>
          <p:cNvPicPr>
            <a:picLocks noChangeAspect="1"/>
          </p:cNvPicPr>
          <p:nvPr/>
        </p:nvPicPr>
        <p:blipFill>
          <a:blip r:embed="rId3"/>
          <a:stretch>
            <a:fillRect/>
          </a:stretch>
        </p:blipFill>
        <p:spPr>
          <a:xfrm>
            <a:off x="3099233" y="3138889"/>
            <a:ext cx="2980118" cy="2271666"/>
          </a:xfrm>
          <a:prstGeom prst="rect">
            <a:avLst/>
          </a:prstGeom>
        </p:spPr>
      </p:pic>
      <p:pic>
        <p:nvPicPr>
          <p:cNvPr id="10" name="Picture 9"/>
          <p:cNvPicPr>
            <a:picLocks noChangeAspect="1"/>
          </p:cNvPicPr>
          <p:nvPr/>
        </p:nvPicPr>
        <p:blipFill>
          <a:blip r:embed="rId4"/>
          <a:stretch>
            <a:fillRect/>
          </a:stretch>
        </p:blipFill>
        <p:spPr>
          <a:xfrm>
            <a:off x="5942993" y="1549400"/>
            <a:ext cx="3178003" cy="2725322"/>
          </a:xfrm>
          <a:prstGeom prst="rect">
            <a:avLst/>
          </a:prstGeom>
        </p:spPr>
      </p:pic>
    </p:spTree>
    <p:extLst>
      <p:ext uri="{BB962C8B-B14F-4D97-AF65-F5344CB8AC3E}">
        <p14:creationId xmlns:p14="http://schemas.microsoft.com/office/powerpoint/2010/main" val="3224088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Lexical decision RT predicted by word length</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73</a:t>
            </a:fld>
            <a:endParaRPr lang="en-US"/>
          </a:p>
        </p:txBody>
      </p:sp>
      <p:sp>
        <p:nvSpPr>
          <p:cNvPr id="3" name="Content Placeholder 2"/>
          <p:cNvSpPr>
            <a:spLocks noGrp="1"/>
          </p:cNvSpPr>
          <p:nvPr>
            <p:ph idx="1"/>
          </p:nvPr>
        </p:nvSpPr>
        <p:spPr>
          <a:xfrm>
            <a:off x="457200" y="6040035"/>
            <a:ext cx="8229600" cy="632629"/>
          </a:xfrm>
        </p:spPr>
        <p:txBody>
          <a:bodyPr/>
          <a:lstStyle/>
          <a:p>
            <a:r>
              <a:rPr lang="en-US" dirty="0" smtClean="0"/>
              <a:t>Different plots tell different stories</a:t>
            </a:r>
            <a:endParaRPr lang="en-US" dirty="0"/>
          </a:p>
        </p:txBody>
      </p:sp>
      <p:pic>
        <p:nvPicPr>
          <p:cNvPr id="10" name="Picture 9"/>
          <p:cNvPicPr>
            <a:picLocks noChangeAspect="1"/>
          </p:cNvPicPr>
          <p:nvPr/>
        </p:nvPicPr>
        <p:blipFill>
          <a:blip r:embed="rId2"/>
          <a:stretch>
            <a:fillRect/>
          </a:stretch>
        </p:blipFill>
        <p:spPr>
          <a:xfrm>
            <a:off x="0" y="1549400"/>
            <a:ext cx="3350223" cy="2873011"/>
          </a:xfrm>
          <a:prstGeom prst="rect">
            <a:avLst/>
          </a:prstGeom>
        </p:spPr>
      </p:pic>
      <p:pic>
        <p:nvPicPr>
          <p:cNvPr id="12" name="Picture 11"/>
          <p:cNvPicPr>
            <a:picLocks noChangeAspect="1"/>
          </p:cNvPicPr>
          <p:nvPr/>
        </p:nvPicPr>
        <p:blipFill>
          <a:blip r:embed="rId3"/>
          <a:stretch>
            <a:fillRect/>
          </a:stretch>
        </p:blipFill>
        <p:spPr>
          <a:xfrm>
            <a:off x="5793777" y="1381125"/>
            <a:ext cx="3350223" cy="2873011"/>
          </a:xfrm>
          <a:prstGeom prst="rect">
            <a:avLst/>
          </a:prstGeom>
        </p:spPr>
      </p:pic>
      <p:pic>
        <p:nvPicPr>
          <p:cNvPr id="11" name="Picture 10"/>
          <p:cNvPicPr>
            <a:picLocks noChangeAspect="1"/>
          </p:cNvPicPr>
          <p:nvPr/>
        </p:nvPicPr>
        <p:blipFill>
          <a:blip r:embed="rId4"/>
          <a:stretch>
            <a:fillRect/>
          </a:stretch>
        </p:blipFill>
        <p:spPr>
          <a:xfrm>
            <a:off x="2736704" y="3305537"/>
            <a:ext cx="3388373" cy="2905726"/>
          </a:xfrm>
          <a:prstGeom prst="rect">
            <a:avLst/>
          </a:prstGeom>
        </p:spPr>
      </p:pic>
    </p:spTree>
    <p:extLst>
      <p:ext uri="{BB962C8B-B14F-4D97-AF65-F5344CB8AC3E}">
        <p14:creationId xmlns:p14="http://schemas.microsoft.com/office/powerpoint/2010/main" val="2260176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Sum-up</a:t>
            </a:r>
            <a:endParaRPr lang="en-US" dirty="0"/>
          </a:p>
        </p:txBody>
      </p:sp>
      <p:sp>
        <p:nvSpPr>
          <p:cNvPr id="3" name="Content Placeholder 2"/>
          <p:cNvSpPr>
            <a:spLocks noGrp="1"/>
          </p:cNvSpPr>
          <p:nvPr>
            <p:ph idx="1"/>
          </p:nvPr>
        </p:nvSpPr>
        <p:spPr>
          <a:xfrm>
            <a:off x="457200" y="1600200"/>
            <a:ext cx="8229600" cy="4756150"/>
          </a:xfrm>
        </p:spPr>
        <p:txBody>
          <a:bodyPr>
            <a:normAutofit fontScale="92500" lnSpcReduction="20000"/>
          </a:bodyPr>
          <a:lstStyle/>
          <a:p>
            <a:r>
              <a:rPr lang="en-US" dirty="0" smtClean="0"/>
              <a:t>There are many right answers!  (and also many wrong ones)</a:t>
            </a:r>
          </a:p>
          <a:p>
            <a:pPr lvl="1"/>
            <a:r>
              <a:rPr lang="en-US" dirty="0" smtClean="0"/>
              <a:t>Play with multiple options!</a:t>
            </a:r>
            <a:endParaRPr lang="en-US" dirty="0"/>
          </a:p>
          <a:p>
            <a:r>
              <a:rPr lang="en-US" dirty="0" smtClean="0"/>
              <a:t>Portray variability when you can, but also tell a clear story</a:t>
            </a:r>
          </a:p>
          <a:p>
            <a:pPr lvl="1"/>
            <a:r>
              <a:rPr lang="en-US" dirty="0" smtClean="0"/>
              <a:t>Use </a:t>
            </a:r>
            <a:r>
              <a:rPr lang="en-US" dirty="0" err="1" smtClean="0"/>
              <a:t>greyscale</a:t>
            </a:r>
            <a:r>
              <a:rPr lang="en-US" dirty="0" smtClean="0"/>
              <a:t>, alter alphas, add trend-lines, other ‘</a:t>
            </a:r>
            <a:r>
              <a:rPr lang="en-US" dirty="0" err="1" smtClean="0"/>
              <a:t>shorthands</a:t>
            </a:r>
            <a:r>
              <a:rPr lang="en-US" dirty="0" smtClean="0"/>
              <a:t>’</a:t>
            </a:r>
          </a:p>
          <a:p>
            <a:pPr lvl="1"/>
            <a:r>
              <a:rPr lang="en-US" dirty="0" smtClean="0"/>
              <a:t>Adding points is a great way to show variability, but sometimes can overwhelm the reader</a:t>
            </a:r>
          </a:p>
          <a:p>
            <a:r>
              <a:rPr lang="en-US" dirty="0" smtClean="0"/>
              <a:t>When in doubt: Default to a density plot or a violin.</a:t>
            </a:r>
          </a:p>
          <a:p>
            <a:pPr lvl="1"/>
            <a:endParaRPr lang="en-US" dirty="0" smtClean="0"/>
          </a:p>
        </p:txBody>
      </p:sp>
      <p:sp>
        <p:nvSpPr>
          <p:cNvPr id="4" name="Slide Number Placeholder 3"/>
          <p:cNvSpPr>
            <a:spLocks noGrp="1"/>
          </p:cNvSpPr>
          <p:nvPr>
            <p:ph type="sldNum" sz="quarter" idx="12"/>
          </p:nvPr>
        </p:nvSpPr>
        <p:spPr/>
        <p:txBody>
          <a:bodyPr/>
          <a:lstStyle/>
          <a:p>
            <a:fld id="{3798B529-C0C1-5449-A5EB-446AB98927C4}" type="slidenum">
              <a:rPr lang="en-US" smtClean="0"/>
              <a:t>74</a:t>
            </a:fld>
            <a:endParaRPr lang="en-US"/>
          </a:p>
        </p:txBody>
      </p:sp>
    </p:spTree>
    <p:extLst>
      <p:ext uri="{BB962C8B-B14F-4D97-AF65-F5344CB8AC3E}">
        <p14:creationId xmlns:p14="http://schemas.microsoft.com/office/powerpoint/2010/main" val="18014649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Tidyverse</a:t>
            </a:r>
            <a:r>
              <a:rPr lang="en-US" dirty="0" smtClean="0"/>
              <a:t>	</a:t>
            </a:r>
            <a:endParaRPr lang="en-US" dirty="0"/>
          </a:p>
        </p:txBody>
      </p:sp>
      <p:sp>
        <p:nvSpPr>
          <p:cNvPr id="3" name="Content Placeholder 2"/>
          <p:cNvSpPr>
            <a:spLocks noGrp="1"/>
          </p:cNvSpPr>
          <p:nvPr>
            <p:ph idx="1"/>
          </p:nvPr>
        </p:nvSpPr>
        <p:spPr/>
        <p:txBody>
          <a:bodyPr/>
          <a:lstStyle/>
          <a:p>
            <a:r>
              <a:rPr lang="en-US" dirty="0" smtClean="0"/>
              <a:t>Taken </a:t>
            </a:r>
            <a:r>
              <a:rPr lang="en-US" dirty="0"/>
              <a:t>directly </a:t>
            </a:r>
            <a:r>
              <a:rPr lang="en-US" dirty="0" smtClean="0"/>
              <a:t>from</a:t>
            </a:r>
          </a:p>
          <a:p>
            <a:pPr marL="0" indent="0">
              <a:buNone/>
            </a:pPr>
            <a:r>
              <a:rPr lang="en-US" dirty="0" smtClean="0"/>
              <a:t> </a:t>
            </a:r>
            <a:r>
              <a:rPr lang="en-US" dirty="0">
                <a:hlinkClick r:id="rId2"/>
              </a:rPr>
              <a:t>https://dplyr.tidyverse.org</a:t>
            </a:r>
            <a:r>
              <a:rPr lang="en-US" dirty="0" smtClean="0">
                <a:hlinkClick r:id="rId2"/>
              </a:rPr>
              <a:t>/</a:t>
            </a:r>
            <a:endParaRPr lang="en-US" dirty="0" smtClean="0"/>
          </a:p>
          <a:p>
            <a:pPr marL="0" indent="0">
              <a:buNone/>
            </a:pPr>
            <a:endParaRPr lang="en-US" dirty="0"/>
          </a:p>
          <a:p>
            <a:pPr marL="0" indent="0">
              <a:buNone/>
            </a:pPr>
            <a:r>
              <a:rPr lang="en-US" dirty="0" smtClean="0"/>
              <a:t>Relevant packages</a:t>
            </a:r>
          </a:p>
          <a:p>
            <a:pPr marL="0" indent="0">
              <a:buNone/>
            </a:pPr>
            <a:r>
              <a:rPr lang="en-US" dirty="0" smtClean="0">
                <a:latin typeface="Courier"/>
                <a:cs typeface="Courier"/>
              </a:rPr>
              <a:t>Library(</a:t>
            </a:r>
            <a:r>
              <a:rPr lang="en-US" dirty="0" err="1" smtClean="0">
                <a:latin typeface="Courier"/>
                <a:cs typeface="Courier"/>
              </a:rPr>
              <a:t>dplyr</a:t>
            </a:r>
            <a:r>
              <a:rPr lang="en-US" dirty="0" smtClean="0">
                <a:latin typeface="Courier"/>
                <a:cs typeface="Courier"/>
              </a:rPr>
              <a:t>)</a:t>
            </a:r>
          </a:p>
          <a:p>
            <a:pPr marL="0" indent="0">
              <a:buNone/>
            </a:pPr>
            <a:r>
              <a:rPr lang="en-US" dirty="0" smtClean="0">
                <a:latin typeface="Courier"/>
                <a:cs typeface="Courier"/>
              </a:rPr>
              <a:t>Library(</a:t>
            </a:r>
            <a:r>
              <a:rPr lang="en-US" dirty="0" err="1" smtClean="0">
                <a:latin typeface="Courier"/>
                <a:cs typeface="Courier"/>
              </a:rPr>
              <a:t>tidyverse</a:t>
            </a:r>
            <a:r>
              <a:rPr lang="en-US" dirty="0" smtClean="0">
                <a:latin typeface="Courier"/>
                <a:cs typeface="Courier"/>
              </a:rPr>
              <a:t>)</a:t>
            </a: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3798B529-C0C1-5449-A5EB-446AB98927C4}" type="slidenum">
              <a:rPr lang="en-US" smtClean="0"/>
              <a:t>75</a:t>
            </a:fld>
            <a:endParaRPr lang="en-US"/>
          </a:p>
        </p:txBody>
      </p:sp>
    </p:spTree>
    <p:extLst>
      <p:ext uri="{BB962C8B-B14F-4D97-AF65-F5344CB8AC3E}">
        <p14:creationId xmlns:p14="http://schemas.microsoft.com/office/powerpoint/2010/main" val="29714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Extremely basic R</a:t>
            </a:r>
            <a:endParaRPr lang="en-US" dirty="0"/>
          </a:p>
        </p:txBody>
      </p:sp>
      <p:pic>
        <p:nvPicPr>
          <p:cNvPr id="5" name="Content Placeholder 4" descr="Screen Shot 2018-03-27 at 11.18.04 PM.png"/>
          <p:cNvPicPr>
            <a:picLocks noGrp="1" noChangeAspect="1"/>
          </p:cNvPicPr>
          <p:nvPr>
            <p:ph idx="1"/>
          </p:nvPr>
        </p:nvPicPr>
        <p:blipFill>
          <a:blip r:embed="rId2">
            <a:extLst>
              <a:ext uri="{28A0092B-C50C-407E-A947-70E740481C1C}">
                <a14:useLocalDpi xmlns:a14="http://schemas.microsoft.com/office/drawing/2010/main" val="0"/>
              </a:ext>
            </a:extLst>
          </a:blip>
          <a:srcRect t="6003" b="6003"/>
          <a:stretch>
            <a:fillRect/>
          </a:stretch>
        </p:blipFill>
        <p:spPr>
          <a:xfrm>
            <a:off x="457200" y="1649087"/>
            <a:ext cx="8229600" cy="4525963"/>
          </a:xfrm>
        </p:spPr>
      </p:pic>
      <p:sp>
        <p:nvSpPr>
          <p:cNvPr id="4" name="Slide Number Placeholder 3"/>
          <p:cNvSpPr>
            <a:spLocks noGrp="1"/>
          </p:cNvSpPr>
          <p:nvPr>
            <p:ph type="sldNum" sz="quarter" idx="12"/>
          </p:nvPr>
        </p:nvSpPr>
        <p:spPr/>
        <p:txBody>
          <a:bodyPr/>
          <a:lstStyle/>
          <a:p>
            <a:fld id="{3798B529-C0C1-5449-A5EB-446AB98927C4}" type="slidenum">
              <a:rPr lang="en-US" smtClean="0"/>
              <a:t>76</a:t>
            </a:fld>
            <a:endParaRPr lang="en-US"/>
          </a:p>
        </p:txBody>
      </p:sp>
      <p:sp>
        <p:nvSpPr>
          <p:cNvPr id="6" name="TextBox 5"/>
          <p:cNvSpPr txBox="1"/>
          <p:nvPr/>
        </p:nvSpPr>
        <p:spPr>
          <a:xfrm>
            <a:off x="1870316" y="6187892"/>
            <a:ext cx="1132229" cy="369332"/>
          </a:xfrm>
          <a:prstGeom prst="rect">
            <a:avLst/>
          </a:prstGeom>
          <a:noFill/>
        </p:spPr>
        <p:txBody>
          <a:bodyPr wrap="none" rtlCol="0">
            <a:spAutoFit/>
          </a:bodyPr>
          <a:lstStyle/>
          <a:p>
            <a:r>
              <a:rPr lang="en-US" dirty="0" smtClean="0"/>
              <a:t>CONSOLE</a:t>
            </a:r>
            <a:endParaRPr lang="en-US" dirty="0"/>
          </a:p>
        </p:txBody>
      </p:sp>
      <p:sp>
        <p:nvSpPr>
          <p:cNvPr id="8" name="TextBox 7"/>
          <p:cNvSpPr txBox="1"/>
          <p:nvPr/>
        </p:nvSpPr>
        <p:spPr>
          <a:xfrm>
            <a:off x="1147240" y="1336834"/>
            <a:ext cx="3710609" cy="369332"/>
          </a:xfrm>
          <a:prstGeom prst="rect">
            <a:avLst/>
          </a:prstGeom>
          <a:noFill/>
        </p:spPr>
        <p:txBody>
          <a:bodyPr wrap="none" rtlCol="0">
            <a:spAutoFit/>
          </a:bodyPr>
          <a:lstStyle/>
          <a:p>
            <a:r>
              <a:rPr lang="en-US" dirty="0" smtClean="0"/>
              <a:t>SCRIPT FILE: a text file I can run in R</a:t>
            </a:r>
            <a:endParaRPr lang="en-US" dirty="0"/>
          </a:p>
        </p:txBody>
      </p:sp>
      <p:sp>
        <p:nvSpPr>
          <p:cNvPr id="9" name="TextBox 8"/>
          <p:cNvSpPr txBox="1"/>
          <p:nvPr/>
        </p:nvSpPr>
        <p:spPr>
          <a:xfrm>
            <a:off x="5349074" y="1325921"/>
            <a:ext cx="3794926" cy="646331"/>
          </a:xfrm>
          <a:prstGeom prst="rect">
            <a:avLst/>
          </a:prstGeom>
          <a:noFill/>
        </p:spPr>
        <p:txBody>
          <a:bodyPr wrap="square" rtlCol="0">
            <a:spAutoFit/>
          </a:bodyPr>
          <a:lstStyle/>
          <a:p>
            <a:r>
              <a:rPr lang="en-US" dirty="0" smtClean="0"/>
              <a:t>ENVIRONMENT (shows what I have loaded in)</a:t>
            </a:r>
            <a:endParaRPr lang="en-US" dirty="0"/>
          </a:p>
        </p:txBody>
      </p:sp>
      <p:sp>
        <p:nvSpPr>
          <p:cNvPr id="10" name="TextBox 9"/>
          <p:cNvSpPr txBox="1"/>
          <p:nvPr/>
        </p:nvSpPr>
        <p:spPr>
          <a:xfrm>
            <a:off x="5685006" y="6171684"/>
            <a:ext cx="2110561" cy="369332"/>
          </a:xfrm>
          <a:prstGeom prst="rect">
            <a:avLst/>
          </a:prstGeom>
          <a:noFill/>
        </p:spPr>
        <p:txBody>
          <a:bodyPr wrap="none" rtlCol="0">
            <a:spAutoFit/>
          </a:bodyPr>
          <a:lstStyle/>
          <a:p>
            <a:r>
              <a:rPr lang="en-US" dirty="0" smtClean="0"/>
              <a:t>OTHER STUFF: plots</a:t>
            </a:r>
            <a:endParaRPr lang="en-US" dirty="0"/>
          </a:p>
        </p:txBody>
      </p:sp>
    </p:spTree>
    <p:extLst>
      <p:ext uri="{BB962C8B-B14F-4D97-AF65-F5344CB8AC3E}">
        <p14:creationId xmlns:p14="http://schemas.microsoft.com/office/powerpoint/2010/main" val="36774427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Extremely basic R: scripts &amp; packages</a:t>
            </a:r>
            <a:endParaRPr lang="en-US" dirty="0"/>
          </a:p>
        </p:txBody>
      </p:sp>
      <p:sp>
        <p:nvSpPr>
          <p:cNvPr id="3" name="Content Placeholder 2"/>
          <p:cNvSpPr>
            <a:spLocks noGrp="1"/>
          </p:cNvSpPr>
          <p:nvPr>
            <p:ph idx="1"/>
          </p:nvPr>
        </p:nvSpPr>
        <p:spPr/>
        <p:txBody>
          <a:bodyPr/>
          <a:lstStyle/>
          <a:p>
            <a:r>
              <a:rPr lang="en-US" dirty="0" smtClean="0"/>
              <a:t>Save your work in a *script* file</a:t>
            </a:r>
          </a:p>
          <a:p>
            <a:pPr lvl="1"/>
            <a:r>
              <a:rPr lang="en-US" dirty="0" smtClean="0"/>
              <a:t>This is a plain text or .R file you can run script chunks from to create plots</a:t>
            </a:r>
            <a:endParaRPr lang="en-US" dirty="0"/>
          </a:p>
          <a:p>
            <a:pPr lvl="1"/>
            <a:endParaRPr lang="en-US" dirty="0" smtClean="0"/>
          </a:p>
          <a:p>
            <a:r>
              <a:rPr lang="en-US" dirty="0" smtClean="0"/>
              <a:t>Within your scripts, you can access</a:t>
            </a:r>
          </a:p>
          <a:p>
            <a:pPr lvl="1"/>
            <a:r>
              <a:rPr lang="en-US" dirty="0" smtClean="0"/>
              <a:t>Base R: all the basic math functions in-build to R</a:t>
            </a:r>
          </a:p>
          <a:p>
            <a:pPr lvl="1"/>
            <a:r>
              <a:rPr lang="en-US" dirty="0" smtClean="0"/>
              <a:t>Packages: cool things other people developed &amp; shared</a:t>
            </a:r>
          </a:p>
        </p:txBody>
      </p:sp>
      <p:sp>
        <p:nvSpPr>
          <p:cNvPr id="4" name="Slide Number Placeholder 3"/>
          <p:cNvSpPr>
            <a:spLocks noGrp="1"/>
          </p:cNvSpPr>
          <p:nvPr>
            <p:ph type="sldNum" sz="quarter" idx="12"/>
          </p:nvPr>
        </p:nvSpPr>
        <p:spPr/>
        <p:txBody>
          <a:bodyPr/>
          <a:lstStyle/>
          <a:p>
            <a:fld id="{3798B529-C0C1-5449-A5EB-446AB98927C4}" type="slidenum">
              <a:rPr lang="en-US" smtClean="0"/>
              <a:t>77</a:t>
            </a:fld>
            <a:endParaRPr lang="en-US"/>
          </a:p>
        </p:txBody>
      </p:sp>
    </p:spTree>
    <p:extLst>
      <p:ext uri="{BB962C8B-B14F-4D97-AF65-F5344CB8AC3E}">
        <p14:creationId xmlns:p14="http://schemas.microsoft.com/office/powerpoint/2010/main" val="2760764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and loading packages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To be able to use a package, you have to download &amp; install it from the internet:</a:t>
            </a:r>
          </a:p>
          <a:p>
            <a:pPr lvl="1"/>
            <a:r>
              <a:rPr lang="en-US" dirty="0" smtClean="0"/>
              <a:t>You’ll do this only once</a:t>
            </a:r>
          </a:p>
          <a:p>
            <a:pPr marL="0" indent="0">
              <a:buNone/>
            </a:pPr>
            <a:r>
              <a:rPr lang="en-US" dirty="0" err="1">
                <a:latin typeface="Courier"/>
                <a:cs typeface="Courier"/>
              </a:rPr>
              <a:t>i</a:t>
            </a:r>
            <a:r>
              <a:rPr lang="en-US" dirty="0" err="1" smtClean="0">
                <a:latin typeface="Courier"/>
                <a:cs typeface="Courier"/>
              </a:rPr>
              <a:t>nstall.package</a:t>
            </a:r>
            <a:r>
              <a:rPr lang="en-US" dirty="0" smtClean="0">
                <a:latin typeface="Courier"/>
                <a:cs typeface="Courier"/>
              </a:rPr>
              <a:t>(‘</a:t>
            </a:r>
            <a:r>
              <a:rPr lang="en-US" dirty="0" err="1" smtClean="0">
                <a:latin typeface="Courier"/>
                <a:cs typeface="Courier"/>
              </a:rPr>
              <a:t>tidyverse</a:t>
            </a:r>
            <a:r>
              <a:rPr lang="en-US" dirty="0" smtClean="0">
                <a:latin typeface="Courier"/>
                <a:cs typeface="Courier"/>
              </a:rPr>
              <a:t>’)</a:t>
            </a:r>
          </a:p>
          <a:p>
            <a:pPr marL="0" indent="0">
              <a:buNone/>
            </a:pPr>
            <a:endParaRPr lang="en-US" dirty="0">
              <a:latin typeface="Courier"/>
              <a:cs typeface="Courier"/>
            </a:endParaRPr>
          </a:p>
          <a:p>
            <a:r>
              <a:rPr lang="en-US" dirty="0" smtClean="0">
                <a:cs typeface="Courier"/>
              </a:rPr>
              <a:t>Then, you load it up into R</a:t>
            </a:r>
          </a:p>
          <a:p>
            <a:r>
              <a:rPr lang="en-US" dirty="0" smtClean="0">
                <a:cs typeface="Courier"/>
              </a:rPr>
              <a:t>You can set things to load automatically, or you can run this code at the beginning of your script</a:t>
            </a:r>
          </a:p>
          <a:p>
            <a:pPr marL="0" indent="0">
              <a:buNone/>
            </a:pPr>
            <a:r>
              <a:rPr lang="en-US" dirty="0">
                <a:latin typeface="Courier"/>
                <a:cs typeface="Courier"/>
              </a:rPr>
              <a:t>l</a:t>
            </a:r>
            <a:r>
              <a:rPr lang="en-US" dirty="0" smtClean="0">
                <a:latin typeface="Courier"/>
                <a:cs typeface="Courier"/>
              </a:rPr>
              <a:t>ibrary(</a:t>
            </a:r>
            <a:r>
              <a:rPr lang="en-US" dirty="0" err="1" smtClean="0">
                <a:latin typeface="Courier"/>
                <a:cs typeface="Courier"/>
              </a:rPr>
              <a:t>tidyverse</a:t>
            </a:r>
            <a:r>
              <a:rPr lang="en-US" dirty="0" smtClean="0">
                <a:latin typeface="Courier"/>
                <a:cs typeface="Courier"/>
              </a:rPr>
              <a:t>)</a:t>
            </a: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3798B529-C0C1-5449-A5EB-446AB98927C4}" type="slidenum">
              <a:rPr lang="en-US" smtClean="0"/>
              <a:t>78</a:t>
            </a:fld>
            <a:endParaRPr lang="en-US"/>
          </a:p>
        </p:txBody>
      </p:sp>
    </p:spTree>
    <p:extLst>
      <p:ext uri="{BB962C8B-B14F-4D97-AF65-F5344CB8AC3E}">
        <p14:creationId xmlns:p14="http://schemas.microsoft.com/office/powerpoint/2010/main" val="29783035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Tidyverse</a:t>
            </a:r>
            <a:r>
              <a:rPr lang="en-US" dirty="0" smtClean="0"/>
              <a:t> &amp; </a:t>
            </a:r>
            <a:r>
              <a:rPr lang="en-US" dirty="0" err="1" smtClean="0"/>
              <a:t>ggplot</a:t>
            </a:r>
            <a:r>
              <a:rPr lang="en-US" dirty="0" smtClean="0"/>
              <a:t>	</a:t>
            </a:r>
            <a:endParaRPr lang="en-US" dirty="0"/>
          </a:p>
        </p:txBody>
      </p:sp>
      <p:sp>
        <p:nvSpPr>
          <p:cNvPr id="3" name="Content Placeholder 2"/>
          <p:cNvSpPr>
            <a:spLocks noGrp="1"/>
          </p:cNvSpPr>
          <p:nvPr>
            <p:ph idx="1"/>
          </p:nvPr>
        </p:nvSpPr>
        <p:spPr/>
        <p:txBody>
          <a:bodyPr>
            <a:normAutofit lnSpcReduction="10000"/>
          </a:bodyPr>
          <a:lstStyle/>
          <a:p>
            <a:r>
              <a:rPr lang="en-US" dirty="0" smtClean="0"/>
              <a:t>The plotting functions I used to create some of the plots today came from </a:t>
            </a:r>
            <a:r>
              <a:rPr lang="en-US" dirty="0" err="1" smtClean="0"/>
              <a:t>ggplot</a:t>
            </a:r>
            <a:endParaRPr lang="en-US" dirty="0" smtClean="0"/>
          </a:p>
          <a:p>
            <a:r>
              <a:rPr lang="en-US" dirty="0" smtClean="0"/>
              <a:t>The guy who developed these functions also has some useful data management / tabulating functions that we’ll walk through today</a:t>
            </a:r>
          </a:p>
          <a:p>
            <a:r>
              <a:rPr lang="en-US" dirty="0" smtClean="0"/>
              <a:t>The hope is that even if you haven’t ever used R, you’ll be on an even footing next week with everybody else</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79</a:t>
            </a:fld>
            <a:endParaRPr lang="en-US"/>
          </a:p>
        </p:txBody>
      </p:sp>
    </p:spTree>
    <p:extLst>
      <p:ext uri="{BB962C8B-B14F-4D97-AF65-F5344CB8AC3E}">
        <p14:creationId xmlns:p14="http://schemas.microsoft.com/office/powerpoint/2010/main" val="1831200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53"/>
            <a:ext cx="8229600" cy="1143000"/>
          </a:xfrm>
        </p:spPr>
        <p:txBody>
          <a:bodyPr/>
          <a:lstStyle/>
          <a:p>
            <a:r>
              <a:rPr lang="en-US" dirty="0" smtClean="0"/>
              <a:t>The visual system: Cones &amp; Color</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8</a:t>
            </a:fld>
            <a:endParaRPr lang="en-US"/>
          </a:p>
        </p:txBody>
      </p:sp>
      <p:sp>
        <p:nvSpPr>
          <p:cNvPr id="10" name="TextBox 9"/>
          <p:cNvSpPr txBox="1"/>
          <p:nvPr/>
        </p:nvSpPr>
        <p:spPr>
          <a:xfrm>
            <a:off x="145144" y="4663227"/>
            <a:ext cx="8998856" cy="1138773"/>
          </a:xfrm>
          <a:prstGeom prst="rect">
            <a:avLst/>
          </a:prstGeom>
          <a:noFill/>
        </p:spPr>
        <p:txBody>
          <a:bodyPr wrap="square" rtlCol="0">
            <a:spAutoFit/>
          </a:bodyPr>
          <a:lstStyle/>
          <a:p>
            <a:r>
              <a:rPr lang="en-US" sz="2400" dirty="0" smtClean="0"/>
              <a:t>Color is perceived by comparing activation on different receptors</a:t>
            </a:r>
          </a:p>
          <a:p>
            <a:r>
              <a:rPr lang="en-US" sz="2400" dirty="0"/>
              <a:t>	</a:t>
            </a:r>
            <a:r>
              <a:rPr lang="en-US" sz="2000" dirty="0" smtClean="0"/>
              <a:t>Blue = lots of activation on S; little on M &amp; L cones</a:t>
            </a:r>
          </a:p>
          <a:p>
            <a:r>
              <a:rPr lang="en-US" sz="2000" dirty="0"/>
              <a:t>	</a:t>
            </a:r>
            <a:r>
              <a:rPr lang="en-US" sz="2000" dirty="0" smtClean="0"/>
              <a:t>Yellow = little activation on S; high activation on M &amp; L cones</a:t>
            </a:r>
            <a:endParaRPr lang="en-US" sz="2000" dirty="0"/>
          </a:p>
        </p:txBody>
      </p:sp>
      <p:pic>
        <p:nvPicPr>
          <p:cNvPr id="3" name="Picture 2"/>
          <p:cNvPicPr>
            <a:picLocks noChangeAspect="1"/>
          </p:cNvPicPr>
          <p:nvPr/>
        </p:nvPicPr>
        <p:blipFill>
          <a:blip r:embed="rId2"/>
          <a:stretch>
            <a:fillRect/>
          </a:stretch>
        </p:blipFill>
        <p:spPr>
          <a:xfrm>
            <a:off x="1066163" y="863247"/>
            <a:ext cx="5487037" cy="3580587"/>
          </a:xfrm>
          <a:prstGeom prst="rect">
            <a:avLst/>
          </a:prstGeom>
        </p:spPr>
      </p:pic>
      <p:sp>
        <p:nvSpPr>
          <p:cNvPr id="9" name="Rectangle 8"/>
          <p:cNvSpPr/>
          <p:nvPr/>
        </p:nvSpPr>
        <p:spPr>
          <a:xfrm>
            <a:off x="6553200" y="1584883"/>
            <a:ext cx="2590800" cy="738664"/>
          </a:xfrm>
          <a:prstGeom prst="rect">
            <a:avLst/>
          </a:prstGeom>
        </p:spPr>
        <p:txBody>
          <a:bodyPr wrap="square">
            <a:spAutoFit/>
          </a:bodyPr>
          <a:lstStyle/>
          <a:p>
            <a:r>
              <a:rPr lang="en-US" sz="1400" dirty="0" smtClean="0"/>
              <a:t>https://</a:t>
            </a:r>
            <a:r>
              <a:rPr lang="en-US" sz="1400" dirty="0" err="1" smtClean="0"/>
              <a:t>commons.wikimedia.org</a:t>
            </a:r>
            <a:r>
              <a:rPr lang="en-US" sz="1400" dirty="0" smtClean="0"/>
              <a:t>/wiki/File:1416_Color_Sensitivity.jpg</a:t>
            </a:r>
            <a:endParaRPr lang="en-US" sz="1400" dirty="0"/>
          </a:p>
        </p:txBody>
      </p:sp>
    </p:spTree>
    <p:extLst>
      <p:ext uri="{BB962C8B-B14F-4D97-AF65-F5344CB8AC3E}">
        <p14:creationId xmlns:p14="http://schemas.microsoft.com/office/powerpoint/2010/main" val="7498374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Tidyverse</a:t>
            </a:r>
            <a:r>
              <a:rPr lang="en-US" dirty="0" smtClean="0"/>
              <a:t> &amp; </a:t>
            </a:r>
            <a:r>
              <a:rPr lang="en-US" dirty="0" err="1" smtClean="0"/>
              <a:t>ggplot</a:t>
            </a:r>
            <a:endParaRPr lang="en-US" dirty="0"/>
          </a:p>
        </p:txBody>
      </p:sp>
      <p:sp>
        <p:nvSpPr>
          <p:cNvPr id="3" name="Content Placeholder 2"/>
          <p:cNvSpPr>
            <a:spLocks noGrp="1"/>
          </p:cNvSpPr>
          <p:nvPr>
            <p:ph idx="1"/>
          </p:nvPr>
        </p:nvSpPr>
        <p:spPr/>
        <p:txBody>
          <a:bodyPr/>
          <a:lstStyle/>
          <a:p>
            <a:r>
              <a:rPr lang="en-US" dirty="0" smtClean="0"/>
              <a:t>The next few slides come </a:t>
            </a:r>
            <a:r>
              <a:rPr lang="en-US" dirty="0"/>
              <a:t>directly from https://</a:t>
            </a:r>
            <a:r>
              <a:rPr lang="en-US" dirty="0" err="1"/>
              <a:t>dplyr.tidyverse.org</a:t>
            </a:r>
            <a:r>
              <a:rPr lang="en-US" dirty="0"/>
              <a:t>/</a:t>
            </a:r>
          </a:p>
        </p:txBody>
      </p:sp>
      <p:sp>
        <p:nvSpPr>
          <p:cNvPr id="4" name="Slide Number Placeholder 3"/>
          <p:cNvSpPr>
            <a:spLocks noGrp="1"/>
          </p:cNvSpPr>
          <p:nvPr>
            <p:ph type="sldNum" sz="quarter" idx="12"/>
          </p:nvPr>
        </p:nvSpPr>
        <p:spPr/>
        <p:txBody>
          <a:bodyPr/>
          <a:lstStyle/>
          <a:p>
            <a:fld id="{3798B529-C0C1-5449-A5EB-446AB98927C4}" type="slidenum">
              <a:rPr lang="en-US" smtClean="0"/>
              <a:t>80</a:t>
            </a:fld>
            <a:endParaRPr lang="en-US"/>
          </a:p>
        </p:txBody>
      </p:sp>
    </p:spTree>
    <p:extLst>
      <p:ext uri="{BB962C8B-B14F-4D97-AF65-F5344CB8AC3E}">
        <p14:creationId xmlns:p14="http://schemas.microsoft.com/office/powerpoint/2010/main" val="1680469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Tidyverse</a:t>
            </a:r>
            <a:r>
              <a:rPr lang="en-US" dirty="0" smtClean="0"/>
              <a:t>: Overview</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81</a:t>
            </a:fld>
            <a:endParaRPr lang="en-US"/>
          </a:p>
        </p:txBody>
      </p:sp>
      <p:sp>
        <p:nvSpPr>
          <p:cNvPr id="5" name="Rectangle 4"/>
          <p:cNvSpPr/>
          <p:nvPr/>
        </p:nvSpPr>
        <p:spPr>
          <a:xfrm>
            <a:off x="613643" y="1457640"/>
            <a:ext cx="8205697" cy="4893647"/>
          </a:xfrm>
          <a:prstGeom prst="rect">
            <a:avLst/>
          </a:prstGeom>
        </p:spPr>
        <p:txBody>
          <a:bodyPr wrap="square">
            <a:spAutoFit/>
          </a:bodyPr>
          <a:lstStyle/>
          <a:p>
            <a:r>
              <a:rPr lang="en-US" sz="2400" dirty="0" err="1"/>
              <a:t>dplyr</a:t>
            </a:r>
            <a:r>
              <a:rPr lang="en-US" sz="2400" dirty="0"/>
              <a:t> is a grammar of data manipulation, providing a consistent set of verbs that help you solve the most common data manipulation challenges:</a:t>
            </a:r>
          </a:p>
          <a:p>
            <a:r>
              <a:rPr lang="en-US" sz="2400" dirty="0"/>
              <a:t>	•	mutate() adds new variables that are functions of existing variables</a:t>
            </a:r>
          </a:p>
          <a:p>
            <a:r>
              <a:rPr lang="en-US" sz="2400" dirty="0"/>
              <a:t>	•	select() picks variables based on their names.</a:t>
            </a:r>
          </a:p>
          <a:p>
            <a:r>
              <a:rPr lang="en-US" sz="2400" dirty="0"/>
              <a:t>	•	filter() picks cases based on their values.</a:t>
            </a:r>
          </a:p>
          <a:p>
            <a:r>
              <a:rPr lang="en-US" sz="2400" dirty="0"/>
              <a:t>	•	</a:t>
            </a:r>
            <a:r>
              <a:rPr lang="en-US" sz="2400" dirty="0" err="1"/>
              <a:t>summarise</a:t>
            </a:r>
            <a:r>
              <a:rPr lang="en-US" sz="2400" dirty="0"/>
              <a:t>() reduces multiple values down to a single summary.</a:t>
            </a:r>
          </a:p>
          <a:p>
            <a:r>
              <a:rPr lang="en-US" sz="2400" dirty="0"/>
              <a:t>	•	arrange() changes the ordering of the rows.</a:t>
            </a:r>
          </a:p>
          <a:p>
            <a:r>
              <a:rPr lang="en-US" sz="2400" dirty="0"/>
              <a:t>These all combine naturally with </a:t>
            </a:r>
            <a:r>
              <a:rPr lang="en-US" sz="2400" dirty="0" err="1"/>
              <a:t>group_by</a:t>
            </a:r>
            <a:r>
              <a:rPr lang="en-US" sz="2400" dirty="0"/>
              <a:t>() which allows you to perform any operation “by group”. You can learn more about them in vignette("</a:t>
            </a:r>
            <a:r>
              <a:rPr lang="en-US" sz="2400" dirty="0" err="1"/>
              <a:t>dplyr</a:t>
            </a:r>
            <a:r>
              <a:rPr lang="en-US" sz="2400" dirty="0"/>
              <a:t>").</a:t>
            </a:r>
          </a:p>
        </p:txBody>
      </p:sp>
    </p:spTree>
    <p:extLst>
      <p:ext uri="{BB962C8B-B14F-4D97-AF65-F5344CB8AC3E}">
        <p14:creationId xmlns:p14="http://schemas.microsoft.com/office/powerpoint/2010/main" val="1934533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Tidyverse</a:t>
            </a:r>
            <a:r>
              <a:rPr lang="en-US" dirty="0" smtClean="0"/>
              <a:t>: Displaying data subsets!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82</a:t>
            </a:fld>
            <a:endParaRPr lang="en-US"/>
          </a:p>
        </p:txBody>
      </p:sp>
      <p:sp>
        <p:nvSpPr>
          <p:cNvPr id="3" name="Rectangle 2"/>
          <p:cNvSpPr/>
          <p:nvPr/>
        </p:nvSpPr>
        <p:spPr>
          <a:xfrm>
            <a:off x="0" y="2681144"/>
            <a:ext cx="9144000" cy="4031873"/>
          </a:xfrm>
          <a:prstGeom prst="rect">
            <a:avLst/>
          </a:prstGeom>
        </p:spPr>
        <p:txBody>
          <a:bodyPr wrap="square">
            <a:spAutoFit/>
          </a:bodyPr>
          <a:lstStyle/>
          <a:p>
            <a:r>
              <a:rPr lang="mr-IN" sz="1600" dirty="0">
                <a:latin typeface="Courier"/>
                <a:cs typeface="Courier"/>
              </a:rPr>
              <a:t>library(dplyr)</a:t>
            </a:r>
          </a:p>
          <a:p>
            <a:endParaRPr lang="mr-IN" sz="1600" dirty="0">
              <a:latin typeface="Courier"/>
              <a:cs typeface="Courier"/>
            </a:endParaRPr>
          </a:p>
          <a:p>
            <a:r>
              <a:rPr lang="mr-IN" sz="1600" dirty="0">
                <a:latin typeface="Courier"/>
                <a:cs typeface="Courier"/>
              </a:rPr>
              <a:t>starwars %&gt;% </a:t>
            </a:r>
          </a:p>
          <a:p>
            <a:r>
              <a:rPr lang="mr-IN" sz="1600" dirty="0">
                <a:latin typeface="Courier"/>
                <a:cs typeface="Courier"/>
              </a:rPr>
              <a:t>  filter(species == "Droid")</a:t>
            </a:r>
          </a:p>
          <a:p>
            <a:r>
              <a:rPr lang="mr-IN" sz="1600" dirty="0">
                <a:latin typeface="Courier"/>
                <a:cs typeface="Courier"/>
              </a:rPr>
              <a:t>#&gt; # A tibble: 5 x 13</a:t>
            </a:r>
          </a:p>
          <a:p>
            <a:r>
              <a:rPr lang="mr-IN" sz="1600" dirty="0">
                <a:latin typeface="Courier"/>
                <a:cs typeface="Courier"/>
              </a:rPr>
              <a:t>#&gt;   name  height  mass hair_color skin_color  eye_color birth_year gender</a:t>
            </a:r>
          </a:p>
          <a:p>
            <a:r>
              <a:rPr lang="mr-IN" sz="1600" dirty="0">
                <a:latin typeface="Courier"/>
                <a:cs typeface="Courier"/>
              </a:rPr>
              <a:t>#&gt;   &lt;chr&gt;  &lt;int&gt; &lt;dbl&gt; &lt;chr&gt;      &lt;chr&gt;       &lt;chr&gt;          &lt;dbl&gt; &lt;chr&gt; </a:t>
            </a:r>
          </a:p>
          <a:p>
            <a:r>
              <a:rPr lang="mr-IN" sz="1600" dirty="0">
                <a:latin typeface="Courier"/>
                <a:cs typeface="Courier"/>
              </a:rPr>
              <a:t>#&gt; 1 C-3PO    167   75. &lt;NA&gt;       gold        yellow          112. &lt;NA&gt;  </a:t>
            </a:r>
          </a:p>
          <a:p>
            <a:r>
              <a:rPr lang="mr-IN" sz="1600" dirty="0">
                <a:latin typeface="Courier"/>
                <a:cs typeface="Courier"/>
              </a:rPr>
              <a:t>#&gt; 2 R2-D2     96   32. &lt;NA&gt;       white, blue red              33. &lt;NA&gt;  </a:t>
            </a:r>
          </a:p>
          <a:p>
            <a:r>
              <a:rPr lang="mr-IN" sz="1600" dirty="0">
                <a:latin typeface="Courier"/>
                <a:cs typeface="Courier"/>
              </a:rPr>
              <a:t>#&gt; 3 R5-D4     97   32. &lt;NA&gt;       white, red  red              NA  &lt;NA&gt;  </a:t>
            </a:r>
          </a:p>
          <a:p>
            <a:r>
              <a:rPr lang="mr-IN" sz="1600" dirty="0">
                <a:latin typeface="Courier"/>
                <a:cs typeface="Courier"/>
              </a:rPr>
              <a:t>#&gt; 4 IG-88    200  140. none       metal       red              15. none  </a:t>
            </a:r>
          </a:p>
          <a:p>
            <a:r>
              <a:rPr lang="mr-IN" sz="1600" dirty="0">
                <a:latin typeface="Courier"/>
                <a:cs typeface="Courier"/>
              </a:rPr>
              <a:t>#&gt; 5 BB8       NA   NA  none       none        black            NA  none  </a:t>
            </a:r>
          </a:p>
          <a:p>
            <a:r>
              <a:rPr lang="mr-IN" sz="1600" dirty="0">
                <a:latin typeface="Courier"/>
                <a:cs typeface="Courier"/>
              </a:rPr>
              <a:t>#&gt; # ... with 5 more variables: homeworld &lt;chr&gt;, species &lt;chr&gt;, films &lt;list&gt;,</a:t>
            </a:r>
          </a:p>
          <a:p>
            <a:r>
              <a:rPr lang="mr-IN" sz="1600" dirty="0">
                <a:latin typeface="Courier"/>
                <a:cs typeface="Courier"/>
              </a:rPr>
              <a:t>#&gt; #   vehicles &lt;list&gt;, starships &lt;list&gt;</a:t>
            </a:r>
          </a:p>
        </p:txBody>
      </p:sp>
      <p:sp>
        <p:nvSpPr>
          <p:cNvPr id="6" name="TextBox 5"/>
          <p:cNvSpPr txBox="1"/>
          <p:nvPr/>
        </p:nvSpPr>
        <p:spPr>
          <a:xfrm>
            <a:off x="871209" y="1565433"/>
            <a:ext cx="8150969" cy="923330"/>
          </a:xfrm>
          <a:prstGeom prst="rect">
            <a:avLst/>
          </a:prstGeom>
          <a:noFill/>
        </p:spPr>
        <p:txBody>
          <a:bodyPr wrap="square" rtlCol="0">
            <a:spAutoFit/>
          </a:bodyPr>
          <a:lstStyle/>
          <a:p>
            <a:r>
              <a:rPr lang="en-US" dirty="0" smtClean="0"/>
              <a:t>Syntax uses a %&gt;% ‘pipe’ notation to pass objects to functions.</a:t>
            </a:r>
          </a:p>
          <a:p>
            <a:r>
              <a:rPr lang="en-US" dirty="0" smtClean="0"/>
              <a:t>Here, we are looking in the </a:t>
            </a:r>
            <a:r>
              <a:rPr lang="en-US" dirty="0" err="1" smtClean="0"/>
              <a:t>dataframe</a:t>
            </a:r>
            <a:r>
              <a:rPr lang="en-US" dirty="0" smtClean="0"/>
              <a:t> ‘</a:t>
            </a:r>
            <a:r>
              <a:rPr lang="en-US" dirty="0" err="1" smtClean="0"/>
              <a:t>starwars</a:t>
            </a:r>
            <a:r>
              <a:rPr lang="en-US" dirty="0" smtClean="0"/>
              <a:t>’, and asking it to filter out only the data where species is Droid</a:t>
            </a:r>
            <a:endParaRPr lang="en-US" dirty="0"/>
          </a:p>
        </p:txBody>
      </p:sp>
    </p:spTree>
    <p:extLst>
      <p:ext uri="{BB962C8B-B14F-4D97-AF65-F5344CB8AC3E}">
        <p14:creationId xmlns:p14="http://schemas.microsoft.com/office/powerpoint/2010/main" val="96770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Tidyverse</a:t>
            </a:r>
            <a:r>
              <a:rPr lang="en-US" dirty="0" smtClean="0"/>
              <a:t>: Displaying data subsets!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83</a:t>
            </a:fld>
            <a:endParaRPr lang="en-US"/>
          </a:p>
        </p:txBody>
      </p:sp>
      <p:sp>
        <p:nvSpPr>
          <p:cNvPr id="5" name="Rectangle 4"/>
          <p:cNvSpPr/>
          <p:nvPr/>
        </p:nvSpPr>
        <p:spPr>
          <a:xfrm>
            <a:off x="0" y="3013501"/>
            <a:ext cx="9247463" cy="3139321"/>
          </a:xfrm>
          <a:prstGeom prst="rect">
            <a:avLst/>
          </a:prstGeom>
        </p:spPr>
        <p:txBody>
          <a:bodyPr wrap="square">
            <a:spAutoFit/>
          </a:bodyPr>
          <a:lstStyle/>
          <a:p>
            <a:r>
              <a:rPr lang="mr-IN" dirty="0">
                <a:latin typeface="Courier"/>
                <a:cs typeface="Courier"/>
              </a:rPr>
              <a:t>starwars %&gt;% </a:t>
            </a:r>
          </a:p>
          <a:p>
            <a:r>
              <a:rPr lang="mr-IN" dirty="0">
                <a:latin typeface="Courier"/>
                <a:cs typeface="Courier"/>
              </a:rPr>
              <a:t>  select(name, ends_with("color"))</a:t>
            </a:r>
          </a:p>
          <a:p>
            <a:r>
              <a:rPr lang="mr-IN" dirty="0">
                <a:latin typeface="Courier"/>
                <a:cs typeface="Courier"/>
              </a:rPr>
              <a:t>#&gt; # A tibble: 87 x 4</a:t>
            </a:r>
          </a:p>
          <a:p>
            <a:r>
              <a:rPr lang="mr-IN" dirty="0">
                <a:latin typeface="Courier"/>
                <a:cs typeface="Courier"/>
              </a:rPr>
              <a:t>#&gt;   name           hair_color skin_color  eye_color</a:t>
            </a:r>
          </a:p>
          <a:p>
            <a:r>
              <a:rPr lang="mr-IN" dirty="0">
                <a:latin typeface="Courier"/>
                <a:cs typeface="Courier"/>
              </a:rPr>
              <a:t>#&gt;   &lt;chr&gt;          &lt;chr&gt;      &lt;chr&gt;       &lt;chr&gt;    </a:t>
            </a:r>
          </a:p>
          <a:p>
            <a:r>
              <a:rPr lang="mr-IN" dirty="0">
                <a:latin typeface="Courier"/>
                <a:cs typeface="Courier"/>
              </a:rPr>
              <a:t>#&gt; 1 Luke Skywalker blond      fair        blue     </a:t>
            </a:r>
          </a:p>
          <a:p>
            <a:r>
              <a:rPr lang="mr-IN" dirty="0">
                <a:latin typeface="Courier"/>
                <a:cs typeface="Courier"/>
              </a:rPr>
              <a:t>#&gt; 2 C-3PO          &lt;NA&gt;       gold        yellow   </a:t>
            </a:r>
          </a:p>
          <a:p>
            <a:r>
              <a:rPr lang="mr-IN" dirty="0">
                <a:latin typeface="Courier"/>
                <a:cs typeface="Courier"/>
              </a:rPr>
              <a:t>#&gt; 3 R2-D2          &lt;NA&gt;       white, blue red      </a:t>
            </a:r>
          </a:p>
          <a:p>
            <a:r>
              <a:rPr lang="mr-IN" dirty="0">
                <a:latin typeface="Courier"/>
                <a:cs typeface="Courier"/>
              </a:rPr>
              <a:t>#&gt; 4 Darth Vader    none       white       yellow   </a:t>
            </a:r>
          </a:p>
          <a:p>
            <a:r>
              <a:rPr lang="mr-IN" dirty="0">
                <a:latin typeface="Courier"/>
                <a:cs typeface="Courier"/>
              </a:rPr>
              <a:t>#&gt; 5 Leia Organa    brown      light       brown    </a:t>
            </a:r>
          </a:p>
          <a:p>
            <a:r>
              <a:rPr lang="mr-IN" dirty="0">
                <a:latin typeface="Courier"/>
                <a:cs typeface="Courier"/>
              </a:rPr>
              <a:t>#&gt; # ... with 82 more rows</a:t>
            </a:r>
          </a:p>
        </p:txBody>
      </p:sp>
      <p:sp>
        <p:nvSpPr>
          <p:cNvPr id="6" name="TextBox 5"/>
          <p:cNvSpPr txBox="1"/>
          <p:nvPr/>
        </p:nvSpPr>
        <p:spPr>
          <a:xfrm>
            <a:off x="457200" y="1877301"/>
            <a:ext cx="8658325" cy="646331"/>
          </a:xfrm>
          <a:prstGeom prst="rect">
            <a:avLst/>
          </a:prstGeom>
          <a:noFill/>
        </p:spPr>
        <p:txBody>
          <a:bodyPr wrap="square" rtlCol="0">
            <a:spAutoFit/>
          </a:bodyPr>
          <a:lstStyle/>
          <a:p>
            <a:r>
              <a:rPr lang="en-US" dirty="0" smtClean="0"/>
              <a:t>Rather than selecting everything, we can use a similar notation to also only display some columns</a:t>
            </a:r>
            <a:endParaRPr lang="en-US" dirty="0"/>
          </a:p>
        </p:txBody>
      </p:sp>
    </p:spTree>
    <p:extLst>
      <p:ext uri="{BB962C8B-B14F-4D97-AF65-F5344CB8AC3E}">
        <p14:creationId xmlns:p14="http://schemas.microsoft.com/office/powerpoint/2010/main" val="12624240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Tidyverse</a:t>
            </a:r>
            <a:r>
              <a:rPr lang="en-US" dirty="0" smtClean="0"/>
              <a:t>: Creating new variables on the fly!</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84</a:t>
            </a:fld>
            <a:endParaRPr lang="en-US"/>
          </a:p>
        </p:txBody>
      </p:sp>
      <p:sp>
        <p:nvSpPr>
          <p:cNvPr id="3" name="Rectangle 2"/>
          <p:cNvSpPr/>
          <p:nvPr/>
        </p:nvSpPr>
        <p:spPr>
          <a:xfrm>
            <a:off x="14213" y="2821209"/>
            <a:ext cx="9144001" cy="3693319"/>
          </a:xfrm>
          <a:prstGeom prst="rect">
            <a:avLst/>
          </a:prstGeom>
        </p:spPr>
        <p:txBody>
          <a:bodyPr wrap="square">
            <a:spAutoFit/>
          </a:bodyPr>
          <a:lstStyle/>
          <a:p>
            <a:r>
              <a:rPr lang="mr-IN" dirty="0">
                <a:latin typeface="Courier"/>
                <a:cs typeface="Courier"/>
              </a:rPr>
              <a:t>starwars %&gt;% </a:t>
            </a:r>
          </a:p>
          <a:p>
            <a:r>
              <a:rPr lang="mr-IN" dirty="0">
                <a:latin typeface="Courier"/>
                <a:cs typeface="Courier"/>
              </a:rPr>
              <a:t>  mutate(name, bmi = mass / ((height / 100)  ^ 2)) %&gt;%</a:t>
            </a:r>
          </a:p>
          <a:p>
            <a:r>
              <a:rPr lang="mr-IN" dirty="0">
                <a:latin typeface="Courier"/>
                <a:cs typeface="Courier"/>
              </a:rPr>
              <a:t>  select(name:mass, bmi)</a:t>
            </a:r>
          </a:p>
          <a:p>
            <a:r>
              <a:rPr lang="mr-IN" dirty="0">
                <a:latin typeface="Courier"/>
                <a:cs typeface="Courier"/>
              </a:rPr>
              <a:t>#&gt; # A tibble: 87 x 4</a:t>
            </a:r>
          </a:p>
          <a:p>
            <a:r>
              <a:rPr lang="mr-IN" dirty="0">
                <a:latin typeface="Courier"/>
                <a:cs typeface="Courier"/>
              </a:rPr>
              <a:t>#&gt;   name           height  mass   bmi</a:t>
            </a:r>
          </a:p>
          <a:p>
            <a:r>
              <a:rPr lang="mr-IN" dirty="0">
                <a:latin typeface="Courier"/>
                <a:cs typeface="Courier"/>
              </a:rPr>
              <a:t>#&gt;   &lt;chr&gt;           &lt;int&gt; &lt;dbl&gt; &lt;dbl&gt;</a:t>
            </a:r>
          </a:p>
          <a:p>
            <a:r>
              <a:rPr lang="mr-IN" dirty="0">
                <a:latin typeface="Courier"/>
                <a:cs typeface="Courier"/>
              </a:rPr>
              <a:t>#&gt; 1 Luke Skywalker    172   77.  26.0</a:t>
            </a:r>
          </a:p>
          <a:p>
            <a:r>
              <a:rPr lang="mr-IN" dirty="0">
                <a:latin typeface="Courier"/>
                <a:cs typeface="Courier"/>
              </a:rPr>
              <a:t>#&gt; 2 C-3PO             167   75.  26.9</a:t>
            </a:r>
          </a:p>
          <a:p>
            <a:r>
              <a:rPr lang="mr-IN" dirty="0">
                <a:latin typeface="Courier"/>
                <a:cs typeface="Courier"/>
              </a:rPr>
              <a:t>#&gt; 3 R2-D2              96   32.  34.7</a:t>
            </a:r>
          </a:p>
          <a:p>
            <a:r>
              <a:rPr lang="mr-IN" dirty="0">
                <a:latin typeface="Courier"/>
                <a:cs typeface="Courier"/>
              </a:rPr>
              <a:t>#&gt; 4 Darth Vader       202  136.  33.3</a:t>
            </a:r>
          </a:p>
          <a:p>
            <a:r>
              <a:rPr lang="mr-IN" dirty="0">
                <a:latin typeface="Courier"/>
                <a:cs typeface="Courier"/>
              </a:rPr>
              <a:t>#&gt; 5 Leia Organa       150   49.  21.8</a:t>
            </a:r>
          </a:p>
          <a:p>
            <a:r>
              <a:rPr lang="mr-IN" dirty="0">
                <a:latin typeface="Courier"/>
                <a:cs typeface="Courier"/>
              </a:rPr>
              <a:t>#&gt; # ... with 82 more rows</a:t>
            </a:r>
          </a:p>
          <a:p>
            <a:endParaRPr lang="mr-IN" dirty="0">
              <a:latin typeface="Courier"/>
              <a:cs typeface="Courier"/>
            </a:endParaRPr>
          </a:p>
        </p:txBody>
      </p:sp>
      <p:sp>
        <p:nvSpPr>
          <p:cNvPr id="6" name="TextBox 5"/>
          <p:cNvSpPr txBox="1"/>
          <p:nvPr/>
        </p:nvSpPr>
        <p:spPr>
          <a:xfrm>
            <a:off x="457200" y="1877301"/>
            <a:ext cx="8658325" cy="369332"/>
          </a:xfrm>
          <a:prstGeom prst="rect">
            <a:avLst/>
          </a:prstGeom>
          <a:noFill/>
        </p:spPr>
        <p:txBody>
          <a:bodyPr wrap="square" rtlCol="0">
            <a:spAutoFit/>
          </a:bodyPr>
          <a:lstStyle/>
          <a:p>
            <a:r>
              <a:rPr lang="en-US" dirty="0" smtClean="0"/>
              <a:t>We can use the verb ‘mutate’ to create new variables as needed</a:t>
            </a:r>
            <a:endParaRPr lang="en-US" dirty="0"/>
          </a:p>
        </p:txBody>
      </p:sp>
    </p:spTree>
    <p:extLst>
      <p:ext uri="{BB962C8B-B14F-4D97-AF65-F5344CB8AC3E}">
        <p14:creationId xmlns:p14="http://schemas.microsoft.com/office/powerpoint/2010/main" val="20334965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Tidyverse</a:t>
            </a:r>
            <a:r>
              <a:rPr lang="en-US" dirty="0" smtClean="0"/>
              <a:t>: Displaying data subsets!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85</a:t>
            </a:fld>
            <a:endParaRPr lang="en-US"/>
          </a:p>
        </p:txBody>
      </p:sp>
      <p:sp>
        <p:nvSpPr>
          <p:cNvPr id="3" name="Rectangle 2"/>
          <p:cNvSpPr/>
          <p:nvPr/>
        </p:nvSpPr>
        <p:spPr>
          <a:xfrm>
            <a:off x="128436" y="3001157"/>
            <a:ext cx="8893742" cy="2677656"/>
          </a:xfrm>
          <a:prstGeom prst="rect">
            <a:avLst/>
          </a:prstGeom>
        </p:spPr>
        <p:txBody>
          <a:bodyPr wrap="square">
            <a:spAutoFit/>
          </a:bodyPr>
          <a:lstStyle/>
          <a:p>
            <a:r>
              <a:rPr lang="mr-IN" sz="1400" dirty="0" smtClean="0">
                <a:latin typeface="Courier"/>
                <a:cs typeface="Courier"/>
              </a:rPr>
              <a:t>starwars </a:t>
            </a:r>
            <a:r>
              <a:rPr lang="mr-IN" sz="1400" dirty="0">
                <a:latin typeface="Courier"/>
                <a:cs typeface="Courier"/>
              </a:rPr>
              <a:t>%&gt;% </a:t>
            </a:r>
          </a:p>
          <a:p>
            <a:r>
              <a:rPr lang="mr-IN" sz="1400" dirty="0">
                <a:latin typeface="Courier"/>
                <a:cs typeface="Courier"/>
              </a:rPr>
              <a:t>  arrange(desc(mass))</a:t>
            </a:r>
          </a:p>
          <a:p>
            <a:r>
              <a:rPr lang="mr-IN" sz="1400" dirty="0">
                <a:latin typeface="Courier"/>
                <a:cs typeface="Courier"/>
              </a:rPr>
              <a:t>#&gt; # A tibble: 87 x 13</a:t>
            </a:r>
          </a:p>
          <a:p>
            <a:r>
              <a:rPr lang="mr-IN" sz="1400" dirty="0">
                <a:latin typeface="Courier"/>
                <a:cs typeface="Courier"/>
              </a:rPr>
              <a:t>#&gt;   name    height  mass hair_color skin_color  eye_color  birth_year gender</a:t>
            </a:r>
          </a:p>
          <a:p>
            <a:r>
              <a:rPr lang="mr-IN" sz="1400" dirty="0">
                <a:latin typeface="Courier"/>
                <a:cs typeface="Courier"/>
              </a:rPr>
              <a:t>#&gt;   &lt;chr&gt;    &lt;int&gt; &lt;dbl&gt; &lt;chr&gt;      &lt;chr&gt;       &lt;chr&gt;           &lt;dbl&gt; &lt;chr&gt; </a:t>
            </a:r>
          </a:p>
          <a:p>
            <a:r>
              <a:rPr lang="mr-IN" sz="1400" dirty="0">
                <a:latin typeface="Courier"/>
                <a:cs typeface="Courier"/>
              </a:rPr>
              <a:t>#&gt; 1 Jabba …    175 1358. &lt;NA&gt;       green-tan,… orange          600.  herma…</a:t>
            </a:r>
          </a:p>
          <a:p>
            <a:r>
              <a:rPr lang="mr-IN" sz="1400" dirty="0">
                <a:latin typeface="Courier"/>
                <a:cs typeface="Courier"/>
              </a:rPr>
              <a:t>#&gt; 2 Grievo…    216  159. none       brown, whi… green, ye…       NA   male  </a:t>
            </a:r>
          </a:p>
          <a:p>
            <a:r>
              <a:rPr lang="mr-IN" sz="1400" dirty="0">
                <a:latin typeface="Courier"/>
                <a:cs typeface="Courier"/>
              </a:rPr>
              <a:t>#&gt; 3 IG-88      200  140. none       metal       red              15.0 none  </a:t>
            </a:r>
          </a:p>
          <a:p>
            <a:r>
              <a:rPr lang="mr-IN" sz="1400" dirty="0">
                <a:latin typeface="Courier"/>
                <a:cs typeface="Courier"/>
              </a:rPr>
              <a:t>#&gt; 4 Darth …    202  136. none       white       yellow           41.9 male  </a:t>
            </a:r>
          </a:p>
          <a:p>
            <a:r>
              <a:rPr lang="mr-IN" sz="1400" dirty="0">
                <a:latin typeface="Courier"/>
                <a:cs typeface="Courier"/>
              </a:rPr>
              <a:t>#&gt; 5 Tarfful    234  136. brown      brown       blue             NA   male  </a:t>
            </a:r>
          </a:p>
          <a:p>
            <a:r>
              <a:rPr lang="mr-IN" sz="1400" dirty="0">
                <a:latin typeface="Courier"/>
                <a:cs typeface="Courier"/>
              </a:rPr>
              <a:t>#&gt; # ... with 82 more rows, and 5 more variables: homeworld &lt;chr&gt;,</a:t>
            </a:r>
          </a:p>
          <a:p>
            <a:r>
              <a:rPr lang="mr-IN" sz="1400" dirty="0">
                <a:latin typeface="Courier"/>
                <a:cs typeface="Courier"/>
              </a:rPr>
              <a:t>#&gt; #   species &lt;chr&gt;, films &lt;list&gt;, vehicles &lt;list&gt;, starships &lt;list</a:t>
            </a:r>
            <a:r>
              <a:rPr lang="mr-IN" sz="1400" dirty="0" smtClean="0">
                <a:latin typeface="Courier"/>
                <a:cs typeface="Courier"/>
              </a:rPr>
              <a:t>&gt;</a:t>
            </a:r>
            <a:endParaRPr lang="mr-IN" sz="1400" dirty="0">
              <a:latin typeface="Courier"/>
              <a:cs typeface="Courier"/>
            </a:endParaRPr>
          </a:p>
        </p:txBody>
      </p:sp>
      <p:sp>
        <p:nvSpPr>
          <p:cNvPr id="5" name="TextBox 4"/>
          <p:cNvSpPr txBox="1"/>
          <p:nvPr/>
        </p:nvSpPr>
        <p:spPr>
          <a:xfrm>
            <a:off x="457200" y="1877301"/>
            <a:ext cx="8658325" cy="369332"/>
          </a:xfrm>
          <a:prstGeom prst="rect">
            <a:avLst/>
          </a:prstGeom>
          <a:noFill/>
        </p:spPr>
        <p:txBody>
          <a:bodyPr wrap="square" rtlCol="0">
            <a:spAutoFit/>
          </a:bodyPr>
          <a:lstStyle/>
          <a:p>
            <a:r>
              <a:rPr lang="en-US" dirty="0" smtClean="0"/>
              <a:t>We can display our output in sorted ascending or descending order by some variable</a:t>
            </a:r>
            <a:endParaRPr lang="en-US" dirty="0"/>
          </a:p>
        </p:txBody>
      </p:sp>
    </p:spTree>
    <p:extLst>
      <p:ext uri="{BB962C8B-B14F-4D97-AF65-F5344CB8AC3E}">
        <p14:creationId xmlns:p14="http://schemas.microsoft.com/office/powerpoint/2010/main" val="24524556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err="1" smtClean="0"/>
              <a:t>Tidyverse</a:t>
            </a:r>
            <a:r>
              <a:rPr lang="en-US" dirty="0" smtClean="0"/>
              <a:t>: Displaying data summaries!</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86</a:t>
            </a:fld>
            <a:endParaRPr lang="en-US"/>
          </a:p>
        </p:txBody>
      </p:sp>
      <p:sp>
        <p:nvSpPr>
          <p:cNvPr id="3" name="Rectangle 2"/>
          <p:cNvSpPr/>
          <p:nvPr/>
        </p:nvSpPr>
        <p:spPr>
          <a:xfrm>
            <a:off x="147663" y="2289492"/>
            <a:ext cx="9144001" cy="4431983"/>
          </a:xfrm>
          <a:prstGeom prst="rect">
            <a:avLst/>
          </a:prstGeom>
        </p:spPr>
        <p:txBody>
          <a:bodyPr wrap="square">
            <a:spAutoFit/>
          </a:bodyPr>
          <a:lstStyle/>
          <a:p>
            <a:endParaRPr lang="mr-IN" dirty="0">
              <a:latin typeface="Courier"/>
              <a:cs typeface="Courier"/>
            </a:endParaRPr>
          </a:p>
          <a:p>
            <a:r>
              <a:rPr lang="mr-IN" sz="1600" dirty="0">
                <a:latin typeface="Courier"/>
                <a:cs typeface="Courier"/>
              </a:rPr>
              <a:t>starwars %&gt;%</a:t>
            </a:r>
          </a:p>
          <a:p>
            <a:r>
              <a:rPr lang="mr-IN" sz="1600" dirty="0">
                <a:latin typeface="Courier"/>
                <a:cs typeface="Courier"/>
              </a:rPr>
              <a:t>  group_by(species) %&gt;%</a:t>
            </a:r>
          </a:p>
          <a:p>
            <a:r>
              <a:rPr lang="mr-IN" sz="1600" dirty="0">
                <a:latin typeface="Courier"/>
                <a:cs typeface="Courier"/>
              </a:rPr>
              <a:t>  summarise(</a:t>
            </a:r>
          </a:p>
          <a:p>
            <a:r>
              <a:rPr lang="mr-IN" sz="1600" dirty="0">
                <a:latin typeface="Courier"/>
                <a:cs typeface="Courier"/>
              </a:rPr>
              <a:t>    n = n(),</a:t>
            </a:r>
          </a:p>
          <a:p>
            <a:r>
              <a:rPr lang="mr-IN" sz="1600" dirty="0">
                <a:latin typeface="Courier"/>
                <a:cs typeface="Courier"/>
              </a:rPr>
              <a:t>    mass = mean(mass, na.rm = TRUE)</a:t>
            </a:r>
          </a:p>
          <a:p>
            <a:r>
              <a:rPr lang="mr-IN" sz="1600" dirty="0">
                <a:latin typeface="Courier"/>
                <a:cs typeface="Courier"/>
              </a:rPr>
              <a:t>  ) %&gt;%</a:t>
            </a:r>
          </a:p>
          <a:p>
            <a:r>
              <a:rPr lang="mr-IN" sz="1600" dirty="0">
                <a:latin typeface="Courier"/>
                <a:cs typeface="Courier"/>
              </a:rPr>
              <a:t>  filter(n &gt; 1)</a:t>
            </a:r>
          </a:p>
          <a:p>
            <a:r>
              <a:rPr lang="mr-IN" sz="1600" dirty="0">
                <a:latin typeface="Courier"/>
                <a:cs typeface="Courier"/>
              </a:rPr>
              <a:t>#&gt; # A tibble: 9 x 3</a:t>
            </a:r>
          </a:p>
          <a:p>
            <a:r>
              <a:rPr lang="mr-IN" sz="1600" dirty="0">
                <a:latin typeface="Courier"/>
                <a:cs typeface="Courier"/>
              </a:rPr>
              <a:t>#&gt;   species      n  mass</a:t>
            </a:r>
          </a:p>
          <a:p>
            <a:r>
              <a:rPr lang="mr-IN" sz="1600" dirty="0">
                <a:latin typeface="Courier"/>
                <a:cs typeface="Courier"/>
              </a:rPr>
              <a:t>#&gt;   &lt;chr&gt;    &lt;int&gt; &lt;dbl&gt;</a:t>
            </a:r>
          </a:p>
          <a:p>
            <a:r>
              <a:rPr lang="mr-IN" sz="1600" dirty="0">
                <a:latin typeface="Courier"/>
                <a:cs typeface="Courier"/>
              </a:rPr>
              <a:t>#&gt; 1 Droid        5  69.8</a:t>
            </a:r>
          </a:p>
          <a:p>
            <a:r>
              <a:rPr lang="mr-IN" sz="1600" dirty="0">
                <a:latin typeface="Courier"/>
                <a:cs typeface="Courier"/>
              </a:rPr>
              <a:t>#&gt; 2 Gungan       3  74.0</a:t>
            </a:r>
          </a:p>
          <a:p>
            <a:r>
              <a:rPr lang="mr-IN" sz="1600" dirty="0">
                <a:latin typeface="Courier"/>
                <a:cs typeface="Courier"/>
              </a:rPr>
              <a:t>#&gt; 3 Human       35  82.8</a:t>
            </a:r>
          </a:p>
          <a:p>
            <a:r>
              <a:rPr lang="mr-IN" sz="1600" dirty="0">
                <a:latin typeface="Courier"/>
                <a:cs typeface="Courier"/>
              </a:rPr>
              <a:t>#&gt; 4 Kaminoan     2  88.0</a:t>
            </a:r>
          </a:p>
          <a:p>
            <a:r>
              <a:rPr lang="mr-IN" sz="1600" dirty="0">
                <a:latin typeface="Courier"/>
                <a:cs typeface="Courier"/>
              </a:rPr>
              <a:t>#&gt; 5 Mirialan     2  53.1</a:t>
            </a:r>
          </a:p>
          <a:p>
            <a:r>
              <a:rPr lang="mr-IN" sz="1600" dirty="0">
                <a:latin typeface="Courier"/>
                <a:cs typeface="Courier"/>
              </a:rPr>
              <a:t>#&gt; # ... with 4 more rows</a:t>
            </a:r>
            <a:endParaRPr lang="en-US" sz="1600" dirty="0">
              <a:latin typeface="Courier"/>
              <a:cs typeface="Courier"/>
            </a:endParaRPr>
          </a:p>
        </p:txBody>
      </p:sp>
      <p:sp>
        <p:nvSpPr>
          <p:cNvPr id="5" name="TextBox 4"/>
          <p:cNvSpPr txBox="1"/>
          <p:nvPr/>
        </p:nvSpPr>
        <p:spPr>
          <a:xfrm>
            <a:off x="324304" y="1670961"/>
            <a:ext cx="8658325" cy="646331"/>
          </a:xfrm>
          <a:prstGeom prst="rect">
            <a:avLst/>
          </a:prstGeom>
          <a:noFill/>
        </p:spPr>
        <p:txBody>
          <a:bodyPr wrap="square" rtlCol="0">
            <a:spAutoFit/>
          </a:bodyPr>
          <a:lstStyle/>
          <a:p>
            <a:r>
              <a:rPr lang="en-US" dirty="0" smtClean="0"/>
              <a:t>We can also tabulate over a variety of variables, doing means, and counts, </a:t>
            </a:r>
            <a:r>
              <a:rPr lang="en-US" dirty="0" err="1" smtClean="0"/>
              <a:t>etc</a:t>
            </a:r>
            <a:r>
              <a:rPr lang="en-US" dirty="0" smtClean="0"/>
              <a:t>!</a:t>
            </a:r>
          </a:p>
          <a:p>
            <a:r>
              <a:rPr lang="en-US" i="1" dirty="0" smtClean="0"/>
              <a:t>If you can do this, you have the basic R skills to make any plot!</a:t>
            </a:r>
            <a:endParaRPr lang="en-US" i="1" dirty="0"/>
          </a:p>
        </p:txBody>
      </p:sp>
    </p:spTree>
    <p:extLst>
      <p:ext uri="{BB962C8B-B14F-4D97-AF65-F5344CB8AC3E}">
        <p14:creationId xmlns:p14="http://schemas.microsoft.com/office/powerpoint/2010/main" val="3776165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53"/>
            <a:ext cx="8229600" cy="1143000"/>
          </a:xfrm>
        </p:spPr>
        <p:txBody>
          <a:bodyPr/>
          <a:lstStyle/>
          <a:p>
            <a:r>
              <a:rPr lang="en-US" dirty="0" smtClean="0"/>
              <a:t>The visual system: Cones &amp; Color</a:t>
            </a:r>
            <a:endParaRPr lang="en-US" dirty="0"/>
          </a:p>
        </p:txBody>
      </p:sp>
      <p:sp>
        <p:nvSpPr>
          <p:cNvPr id="4" name="Slide Number Placeholder 3"/>
          <p:cNvSpPr>
            <a:spLocks noGrp="1"/>
          </p:cNvSpPr>
          <p:nvPr>
            <p:ph type="sldNum" sz="quarter" idx="12"/>
          </p:nvPr>
        </p:nvSpPr>
        <p:spPr/>
        <p:txBody>
          <a:bodyPr/>
          <a:lstStyle/>
          <a:p>
            <a:fld id="{3798B529-C0C1-5449-A5EB-446AB98927C4}" type="slidenum">
              <a:rPr lang="en-US" smtClean="0"/>
              <a:t>9</a:t>
            </a:fld>
            <a:endParaRPr lang="en-US"/>
          </a:p>
        </p:txBody>
      </p:sp>
      <p:sp>
        <p:nvSpPr>
          <p:cNvPr id="10" name="TextBox 9"/>
          <p:cNvSpPr txBox="1"/>
          <p:nvPr/>
        </p:nvSpPr>
        <p:spPr>
          <a:xfrm>
            <a:off x="169333" y="4171136"/>
            <a:ext cx="8775095" cy="2308324"/>
          </a:xfrm>
          <a:prstGeom prst="rect">
            <a:avLst/>
          </a:prstGeom>
          <a:noFill/>
        </p:spPr>
        <p:txBody>
          <a:bodyPr wrap="square" rtlCol="0">
            <a:spAutoFit/>
          </a:bodyPr>
          <a:lstStyle/>
          <a:p>
            <a:r>
              <a:rPr lang="en-US" sz="2400" dirty="0" smtClean="0"/>
              <a:t>3 cones.. But light comes in lots of wavelengths</a:t>
            </a:r>
          </a:p>
          <a:p>
            <a:r>
              <a:rPr lang="en-US" sz="2000" dirty="0"/>
              <a:t>	</a:t>
            </a:r>
            <a:r>
              <a:rPr lang="en-US" sz="2000" dirty="0" smtClean="0"/>
              <a:t>-Continuous spectrum from ultraviolet to infrared</a:t>
            </a:r>
          </a:p>
          <a:p>
            <a:r>
              <a:rPr lang="en-US" sz="2000" dirty="0"/>
              <a:t>	</a:t>
            </a:r>
            <a:r>
              <a:rPr lang="en-US" sz="2000" dirty="0" smtClean="0"/>
              <a:t>-We only perceive some of them!</a:t>
            </a:r>
          </a:p>
          <a:p>
            <a:endParaRPr lang="en-US" sz="2000" dirty="0" smtClean="0"/>
          </a:p>
          <a:p>
            <a:r>
              <a:rPr lang="en-US" sz="2000" dirty="0" smtClean="0"/>
              <a:t>Though *light* is a linear spectrum, we perceive it on a continuous color wheel</a:t>
            </a:r>
          </a:p>
          <a:p>
            <a:r>
              <a:rPr lang="en-US" sz="2000" dirty="0"/>
              <a:t>	</a:t>
            </a:r>
            <a:r>
              <a:rPr lang="en-US" sz="2000" dirty="0" smtClean="0"/>
              <a:t>-Opposite colors: red and cyan, blue and orange, green and magenta</a:t>
            </a:r>
          </a:p>
          <a:p>
            <a:r>
              <a:rPr lang="en-US" sz="2000" dirty="0" smtClean="0"/>
              <a:t>	</a:t>
            </a:r>
          </a:p>
        </p:txBody>
      </p:sp>
      <p:pic>
        <p:nvPicPr>
          <p:cNvPr id="3" name="Picture 2"/>
          <p:cNvPicPr>
            <a:picLocks noChangeAspect="1"/>
          </p:cNvPicPr>
          <p:nvPr/>
        </p:nvPicPr>
        <p:blipFill>
          <a:blip r:embed="rId2"/>
          <a:stretch>
            <a:fillRect/>
          </a:stretch>
        </p:blipFill>
        <p:spPr>
          <a:xfrm>
            <a:off x="457200" y="778362"/>
            <a:ext cx="4662715" cy="3042672"/>
          </a:xfrm>
          <a:prstGeom prst="rect">
            <a:avLst/>
          </a:prstGeom>
        </p:spPr>
      </p:pic>
      <p:pic>
        <p:nvPicPr>
          <p:cNvPr id="5" name="Picture 4"/>
          <p:cNvPicPr>
            <a:picLocks noChangeAspect="1"/>
          </p:cNvPicPr>
          <p:nvPr/>
        </p:nvPicPr>
        <p:blipFill>
          <a:blip r:embed="rId3"/>
          <a:stretch>
            <a:fillRect/>
          </a:stretch>
        </p:blipFill>
        <p:spPr>
          <a:xfrm>
            <a:off x="5314075" y="814648"/>
            <a:ext cx="2904639" cy="2904639"/>
          </a:xfrm>
          <a:prstGeom prst="rect">
            <a:avLst/>
          </a:prstGeom>
        </p:spPr>
      </p:pic>
      <p:sp>
        <p:nvSpPr>
          <p:cNvPr id="7" name="TextBox 6"/>
          <p:cNvSpPr txBox="1"/>
          <p:nvPr/>
        </p:nvSpPr>
        <p:spPr>
          <a:xfrm>
            <a:off x="5689462" y="812222"/>
            <a:ext cx="2128345" cy="369332"/>
          </a:xfrm>
          <a:prstGeom prst="rect">
            <a:avLst/>
          </a:prstGeom>
          <a:noFill/>
        </p:spPr>
        <p:txBody>
          <a:bodyPr wrap="none" rtlCol="0">
            <a:spAutoFit/>
          </a:bodyPr>
          <a:lstStyle/>
          <a:p>
            <a:r>
              <a:rPr lang="en-US" dirty="0" smtClean="0"/>
              <a:t>Additive color wheel</a:t>
            </a:r>
            <a:endParaRPr lang="en-US" dirty="0"/>
          </a:p>
        </p:txBody>
      </p:sp>
    </p:spTree>
    <p:extLst>
      <p:ext uri="{BB962C8B-B14F-4D97-AF65-F5344CB8AC3E}">
        <p14:creationId xmlns:p14="http://schemas.microsoft.com/office/powerpoint/2010/main" val="98919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PI_theme">
      <a:dk1>
        <a:srgbClr val="223131"/>
      </a:dk1>
      <a:lt1>
        <a:srgbClr val="BFD0CF"/>
      </a:lt1>
      <a:dk2>
        <a:srgbClr val="000000"/>
      </a:dk2>
      <a:lt2>
        <a:srgbClr val="CDD7D9"/>
      </a:lt2>
      <a:accent1>
        <a:srgbClr val="FD8008"/>
      </a:accent1>
      <a:accent2>
        <a:srgbClr val="FAE83F"/>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533</TotalTime>
  <Words>3591</Words>
  <Application>Microsoft Office PowerPoint</Application>
  <PresentationFormat>On-screen Show (4:3)</PresentationFormat>
  <Paragraphs>639</Paragraphs>
  <Slides>86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vt:lpstr>
      <vt:lpstr>Calibri</vt:lpstr>
      <vt:lpstr>Courier</vt:lpstr>
      <vt:lpstr>Franklin Gothic Book</vt:lpstr>
      <vt:lpstr>Franklin Gothic Medium</vt:lpstr>
      <vt:lpstr>Mangal</vt:lpstr>
      <vt:lpstr>ＭＳ 明朝</vt:lpstr>
      <vt:lpstr>Times</vt:lpstr>
      <vt:lpstr>Times New Roman</vt:lpstr>
      <vt:lpstr>Wingdings</vt:lpstr>
      <vt:lpstr>Office Theme</vt:lpstr>
      <vt:lpstr>Data Visualization: Session 1 </vt:lpstr>
      <vt:lpstr>Overview</vt:lpstr>
      <vt:lpstr>The visual system: Retina</vt:lpstr>
      <vt:lpstr>The visual system: Retina</vt:lpstr>
      <vt:lpstr>The visual system: Retina</vt:lpstr>
      <vt:lpstr>Continuity is an illusion: Blind spots</vt:lpstr>
      <vt:lpstr>The visual system: Cones &amp; Color</vt:lpstr>
      <vt:lpstr>The visual system: Cones &amp; Color</vt:lpstr>
      <vt:lpstr>The visual system: Cones &amp; Color</vt:lpstr>
      <vt:lpstr>The visual system: Cones &amp; Color</vt:lpstr>
      <vt:lpstr>The visual system: Cones &amp; Color</vt:lpstr>
      <vt:lpstr>The visual system: Cones &amp; Color</vt:lpstr>
      <vt:lpstr>The visual system: Cones &amp; Color</vt:lpstr>
      <vt:lpstr>The visual system: Cones &amp; Color</vt:lpstr>
      <vt:lpstr>The visual system: Eye to brain</vt:lpstr>
      <vt:lpstr>The visual system: Primary Visual Cortex</vt:lpstr>
      <vt:lpstr>The visual system: Primary Visual Cortex</vt:lpstr>
      <vt:lpstr>The visual system: V2 &amp; V3</vt:lpstr>
      <vt:lpstr>The visual system: Two visual streams</vt:lpstr>
      <vt:lpstr>The visual system: Dorsal Stream</vt:lpstr>
      <vt:lpstr>The visual system: Ventral Stream</vt:lpstr>
      <vt:lpstr>The visual system: Two visual streams</vt:lpstr>
      <vt:lpstr>Illusions from processing in context</vt:lpstr>
      <vt:lpstr>Illusions from processing in context</vt:lpstr>
      <vt:lpstr>Illusions from processing in context</vt:lpstr>
      <vt:lpstr>Illusions from processing in context</vt:lpstr>
      <vt:lpstr>Illusions from processing in context</vt:lpstr>
      <vt:lpstr>Vision &amp; Attention</vt:lpstr>
      <vt:lpstr>Vision &amp; Attention</vt:lpstr>
      <vt:lpstr>Dos and Don’ts from visual perception</vt:lpstr>
      <vt:lpstr>Good graphics</vt:lpstr>
      <vt:lpstr>Good graphics</vt:lpstr>
      <vt:lpstr>Good graphics</vt:lpstr>
      <vt:lpstr>Good graphics</vt:lpstr>
      <vt:lpstr>Good graphics</vt:lpstr>
      <vt:lpstr>Good graphics</vt:lpstr>
      <vt:lpstr>Bad graphics</vt:lpstr>
      <vt:lpstr>Bad graphics</vt:lpstr>
      <vt:lpstr>Bad graphics</vt:lpstr>
      <vt:lpstr>Bad graphics</vt:lpstr>
      <vt:lpstr>Bad graphics</vt:lpstr>
      <vt:lpstr>Sum-up</vt:lpstr>
      <vt:lpstr>Break time</vt:lpstr>
      <vt:lpstr>Types of plots</vt:lpstr>
      <vt:lpstr>PowerPoint Presentation</vt:lpstr>
      <vt:lpstr>Correlation plots</vt:lpstr>
      <vt:lpstr>Correlation plots</vt:lpstr>
      <vt:lpstr>Heat maps</vt:lpstr>
      <vt:lpstr>Heat maps</vt:lpstr>
      <vt:lpstr>Time series</vt:lpstr>
      <vt:lpstr>Time series</vt:lpstr>
      <vt:lpstr>Time series</vt:lpstr>
      <vt:lpstr>Distribution plots</vt:lpstr>
      <vt:lpstr>Violin plots</vt:lpstr>
      <vt:lpstr>Histogram</vt:lpstr>
      <vt:lpstr>joyplot</vt:lpstr>
      <vt:lpstr>Contrasts between types of distribution plots</vt:lpstr>
      <vt:lpstr>Magnitude &amp; part-to-whole: Various Bar plots</vt:lpstr>
      <vt:lpstr>Bar plots are sometimes OK</vt:lpstr>
      <vt:lpstr>But... bar plots can be misleading</vt:lpstr>
      <vt:lpstr>Bar bar plots</vt:lpstr>
      <vt:lpstr>Bar bar plots</vt:lpstr>
      <vt:lpstr>Bar bar plots</vt:lpstr>
      <vt:lpstr>Bar bar plots</vt:lpstr>
      <vt:lpstr>Bar bar plots</vt:lpstr>
      <vt:lpstr>Bar bar plots</vt:lpstr>
      <vt:lpstr>Bar bar plots</vt:lpstr>
      <vt:lpstr>Bar bar plots</vt:lpstr>
      <vt:lpstr>Bar bar plots</vt:lpstr>
      <vt:lpstr>What plot to choose? The plot changes the story</vt:lpstr>
      <vt:lpstr>Lexical decision RT predicted by word frequency</vt:lpstr>
      <vt:lpstr>Lexical decision RT predicted by previous answer</vt:lpstr>
      <vt:lpstr>Lexical decision RT predicted by word length</vt:lpstr>
      <vt:lpstr>Sum-up</vt:lpstr>
      <vt:lpstr>Tidyverse </vt:lpstr>
      <vt:lpstr>Extremely basic R</vt:lpstr>
      <vt:lpstr>Extremely basic R: scripts &amp; packages</vt:lpstr>
      <vt:lpstr>Installing and loading packages</vt:lpstr>
      <vt:lpstr>Tidyverse &amp; ggplot </vt:lpstr>
      <vt:lpstr>Tidyverse &amp; ggplot</vt:lpstr>
      <vt:lpstr>Tidyverse: Overview</vt:lpstr>
      <vt:lpstr>Tidyverse: Displaying data subsets!</vt:lpstr>
      <vt:lpstr>Tidyverse: Displaying data subsets!</vt:lpstr>
      <vt:lpstr>Tidyverse: Creating new variables on the fly!</vt:lpstr>
      <vt:lpstr>Tidyverse: Displaying data subsets!</vt:lpstr>
      <vt:lpstr>Tidyverse: Displaying data summaries!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Session 1 Visual perception crash course The good, bad &amp; ugly in visualization</dc:title>
  <dc:creator>Laurel Brehm</dc:creator>
  <cp:lastModifiedBy>Laurel Ellen Brehm</cp:lastModifiedBy>
  <cp:revision>196</cp:revision>
  <dcterms:created xsi:type="dcterms:W3CDTF">2018-03-20T15:09:17Z</dcterms:created>
  <dcterms:modified xsi:type="dcterms:W3CDTF">2019-03-11T10:05:32Z</dcterms:modified>
</cp:coreProperties>
</file>